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7" r:id="rId2"/>
    <p:sldId id="267" r:id="rId3"/>
    <p:sldId id="268" r:id="rId4"/>
    <p:sldId id="269" r:id="rId5"/>
    <p:sldId id="277" r:id="rId6"/>
    <p:sldId id="279" r:id="rId7"/>
    <p:sldId id="280" r:id="rId8"/>
    <p:sldId id="278" r:id="rId9"/>
    <p:sldId id="281" r:id="rId10"/>
    <p:sldId id="282" r:id="rId11"/>
    <p:sldId id="283" r:id="rId12"/>
    <p:sldId id="325" r:id="rId13"/>
    <p:sldId id="292" r:id="rId14"/>
    <p:sldId id="258" r:id="rId15"/>
    <p:sldId id="290" r:id="rId16"/>
    <p:sldId id="293" r:id="rId17"/>
    <p:sldId id="295" r:id="rId18"/>
    <p:sldId id="296" r:id="rId19"/>
    <p:sldId id="298" r:id="rId20"/>
    <p:sldId id="302" r:id="rId21"/>
    <p:sldId id="300" r:id="rId22"/>
    <p:sldId id="304" r:id="rId23"/>
    <p:sldId id="303" r:id="rId24"/>
    <p:sldId id="306" r:id="rId25"/>
    <p:sldId id="308" r:id="rId26"/>
    <p:sldId id="309" r:id="rId27"/>
    <p:sldId id="310" r:id="rId28"/>
    <p:sldId id="385" r:id="rId29"/>
    <p:sldId id="260" r:id="rId30"/>
    <p:sldId id="313" r:id="rId31"/>
    <p:sldId id="259" r:id="rId32"/>
    <p:sldId id="315" r:id="rId33"/>
    <p:sldId id="261" r:id="rId34"/>
    <p:sldId id="316" r:id="rId35"/>
    <p:sldId id="317" r:id="rId36"/>
    <p:sldId id="318" r:id="rId37"/>
    <p:sldId id="262" r:id="rId38"/>
    <p:sldId id="319" r:id="rId39"/>
    <p:sldId id="320" r:id="rId40"/>
    <p:sldId id="336" r:id="rId41"/>
    <p:sldId id="337" r:id="rId42"/>
    <p:sldId id="263" r:id="rId43"/>
    <p:sldId id="338" r:id="rId44"/>
    <p:sldId id="340" r:id="rId45"/>
    <p:sldId id="341" r:id="rId46"/>
    <p:sldId id="343" r:id="rId47"/>
    <p:sldId id="344" r:id="rId48"/>
    <p:sldId id="339" r:id="rId49"/>
    <p:sldId id="348" r:id="rId50"/>
    <p:sldId id="349" r:id="rId51"/>
    <p:sldId id="353" r:id="rId52"/>
    <p:sldId id="264" r:id="rId53"/>
    <p:sldId id="265" r:id="rId54"/>
    <p:sldId id="354" r:id="rId55"/>
    <p:sldId id="355" r:id="rId56"/>
    <p:sldId id="266" r:id="rId57"/>
    <p:sldId id="359" r:id="rId58"/>
    <p:sldId id="363" r:id="rId59"/>
    <p:sldId id="364" r:id="rId60"/>
    <p:sldId id="383" r:id="rId61"/>
    <p:sldId id="373" r:id="rId62"/>
    <p:sldId id="384"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1A56"/>
    <a:srgbClr val="B48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82" d="100"/>
          <a:sy n="82" d="100"/>
        </p:scale>
        <p:origin x="-691" y="-91"/>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B66AD-E59D-5E46-9765-AD830A24C116}" type="datetimeFigureOut">
              <a:rPr kumimoji="1" lang="zh-CN" altLang="en-US" smtClean="0"/>
              <a:pPr/>
              <a:t>2020/4/14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9274E-C83D-4C43-8478-0E3A1C0AEE68}" type="slidenum">
              <a:rPr kumimoji="1" lang="zh-CN" altLang="en-US" smtClean="0"/>
              <a:pPr/>
              <a:t>‹#›</a:t>
            </a:fld>
            <a:endParaRPr kumimoji="1" lang="zh-CN" altLang="en-US"/>
          </a:p>
        </p:txBody>
      </p:sp>
    </p:spTree>
    <p:extLst>
      <p:ext uri="{BB962C8B-B14F-4D97-AF65-F5344CB8AC3E}">
        <p14:creationId xmlns:p14="http://schemas.microsoft.com/office/powerpoint/2010/main" val="829491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11D5BD9-8DD2-2C40-AF1F-59D097E9E84A}" type="slidenum">
              <a:rPr kumimoji="1" lang="zh-CN" altLang="en-US" smtClean="0"/>
              <a:pPr/>
              <a:t>1</a:t>
            </a:fld>
            <a:endParaRPr kumimoji="1" lang="zh-CN" altLang="en-US"/>
          </a:p>
        </p:txBody>
      </p:sp>
    </p:spTree>
    <p:extLst>
      <p:ext uri="{BB962C8B-B14F-4D97-AF65-F5344CB8AC3E}">
        <p14:creationId xmlns:p14="http://schemas.microsoft.com/office/powerpoint/2010/main" val="187170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79717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C9274E-C83D-4C43-8478-0E3A1C0AEE68}" type="slidenum">
              <a:rPr kumimoji="1" lang="zh-CN" altLang="en-US" smtClean="0"/>
              <a:pPr/>
              <a:t>21</a:t>
            </a:fld>
            <a:endParaRPr kumimoji="1" lang="zh-CN" altLang="en-US"/>
          </a:p>
        </p:txBody>
      </p:sp>
    </p:spTree>
    <p:extLst>
      <p:ext uri="{BB962C8B-B14F-4D97-AF65-F5344CB8AC3E}">
        <p14:creationId xmlns:p14="http://schemas.microsoft.com/office/powerpoint/2010/main" val="54827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379618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19256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192300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30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6727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1080442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201583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1466897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1036552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95551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45310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pPr/>
              <a:t>2020/4/14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pPr/>
              <a:t>‹#›</a:t>
            </a:fld>
            <a:endParaRPr kumimoji="1" lang="zh-CN" altLang="en-US"/>
          </a:p>
        </p:txBody>
      </p:sp>
    </p:spTree>
    <p:extLst>
      <p:ext uri="{BB962C8B-B14F-4D97-AF65-F5344CB8AC3E}">
        <p14:creationId xmlns:p14="http://schemas.microsoft.com/office/powerpoint/2010/main" val="320722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6CC2D2-1507-7C44-AD3E-CBE392DBB3A9}" type="datetimeFigureOut">
              <a:rPr kumimoji="1" lang="zh-CN" altLang="en-US" smtClean="0"/>
              <a:pPr/>
              <a:t>2020/4/14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70959-2626-3E41-A0EA-20F31B3E9428}" type="slidenum">
              <a:rPr kumimoji="1" lang="zh-CN" altLang="en-US" smtClean="0"/>
              <a:pPr/>
              <a:t>‹#›</a:t>
            </a:fld>
            <a:endParaRPr kumimoji="1" lang="zh-CN" altLang="en-US"/>
          </a:p>
        </p:txBody>
      </p:sp>
      <p:pic>
        <p:nvPicPr>
          <p:cNvPr id="7" name="图片 6"/>
          <p:cNvPicPr>
            <a:picLocks noChangeAspect="1"/>
          </p:cNvPicPr>
          <p:nvPr/>
        </p:nvPicPr>
        <p:blipFill>
          <a:blip r:embed="rId15" cstate="screen">
            <a:clrChange>
              <a:clrFrom>
                <a:srgbClr val="FFFFFF"/>
              </a:clrFrom>
              <a:clrTo>
                <a:srgbClr val="FFFFFF">
                  <a:alpha val="0"/>
                </a:srgbClr>
              </a:clrTo>
            </a:clrChange>
          </a:blip>
          <a:stretch>
            <a:fillRect/>
          </a:stretch>
        </p:blipFill>
        <p:spPr>
          <a:xfrm>
            <a:off x="10356432" y="280966"/>
            <a:ext cx="1694608" cy="538906"/>
          </a:xfrm>
          <a:prstGeom prst="rect">
            <a:avLst/>
          </a:prstGeom>
        </p:spPr>
      </p:pic>
    </p:spTree>
    <p:extLst>
      <p:ext uri="{BB962C8B-B14F-4D97-AF65-F5344CB8AC3E}">
        <p14:creationId xmlns:p14="http://schemas.microsoft.com/office/powerpoint/2010/main" val="1670528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29.jpeg"/><Relationship Id="rId4" Type="http://schemas.openxmlformats.org/officeDocument/2006/relationships/image" Target="../media/image24.jpeg"/><Relationship Id="rId9"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5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 y="1002440"/>
            <a:ext cx="12191995" cy="197563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1"/>
          </a:p>
        </p:txBody>
      </p:sp>
      <p:pic>
        <p:nvPicPr>
          <p:cNvPr id="14338" name="图片 3" descr="图片包含 草, 户外, 建筑物, 天空&#10;&#10;已生成极高可信度的说明"/>
          <p:cNvPicPr>
            <a:picLocks noChangeAspect="1"/>
          </p:cNvPicPr>
          <p:nvPr/>
        </p:nvPicPr>
        <p:blipFill>
          <a:blip r:embed="rId3">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5" y="2978070"/>
            <a:ext cx="12192001"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4"/>
          <p:cNvSpPr>
            <a:spLocks noChangeArrowheads="1"/>
          </p:cNvSpPr>
          <p:nvPr/>
        </p:nvSpPr>
        <p:spPr bwMode="auto">
          <a:xfrm>
            <a:off x="604621" y="1205425"/>
            <a:ext cx="1102831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zh-CN" altLang="en-US" sz="5400" b="1" dirty="0" smtClean="0">
                <a:solidFill>
                  <a:schemeClr val="bg1"/>
                </a:solidFill>
                <a:latin typeface="Kaiti SC" charset="-122"/>
                <a:ea typeface="Kaiti SC" charset="-122"/>
                <a:cs typeface="Kaiti SC" charset="-122"/>
              </a:rPr>
              <a:t>马克思主义与我们同时代</a:t>
            </a:r>
            <a:endParaRPr lang="zh-CN" altLang="en-US" sz="5400" b="1" dirty="0">
              <a:solidFill>
                <a:schemeClr val="bg1"/>
              </a:solidFill>
              <a:latin typeface="Kaiti SC" charset="-122"/>
              <a:ea typeface="Kaiti SC" charset="-122"/>
              <a:cs typeface="Kaiti SC" charset="-122"/>
            </a:endParaRPr>
          </a:p>
          <a:p>
            <a:pPr algn="ctr" eaLnBrk="1" hangingPunct="1"/>
            <a:r>
              <a:rPr lang="zh-CN" altLang="en-US" sz="5400" b="1" dirty="0" smtClean="0">
                <a:solidFill>
                  <a:schemeClr val="bg1"/>
                </a:solidFill>
                <a:latin typeface="Kaiti SC" charset="-122"/>
                <a:ea typeface="Kaiti SC" charset="-122"/>
                <a:cs typeface="Kaiti SC" charset="-122"/>
              </a:rPr>
              <a:t>人类社会及其发展规律</a:t>
            </a:r>
            <a:endParaRPr lang="zh-CN" altLang="en-US" sz="5400" b="1" dirty="0">
              <a:solidFill>
                <a:schemeClr val="bg1"/>
              </a:solidFill>
              <a:latin typeface="Kaiti SC" charset="-122"/>
              <a:ea typeface="Kaiti SC" charset="-122"/>
              <a:cs typeface="Kaiti SC" charset="-122"/>
            </a:endParaRPr>
          </a:p>
        </p:txBody>
      </p:sp>
      <p:sp>
        <p:nvSpPr>
          <p:cNvPr id="7" name="文本框 6"/>
          <p:cNvSpPr txBox="1"/>
          <p:nvPr/>
        </p:nvSpPr>
        <p:spPr>
          <a:xfrm>
            <a:off x="2873810" y="3371429"/>
            <a:ext cx="6709577" cy="461665"/>
          </a:xfrm>
          <a:prstGeom prst="rect">
            <a:avLst/>
          </a:prstGeom>
          <a:noFill/>
        </p:spPr>
        <p:txBody>
          <a:bodyPr wrap="square" rtlCol="0">
            <a:spAutoFit/>
          </a:bodyPr>
          <a:lstStyle/>
          <a:p>
            <a:r>
              <a:rPr kumimoji="1" lang="zh-CN" altLang="en-US" sz="2400" b="1" dirty="0">
                <a:latin typeface="Kaiti SC" charset="-122"/>
                <a:ea typeface="Kaiti SC" charset="-122"/>
                <a:cs typeface="Kaiti SC" charset="-122"/>
              </a:rPr>
              <a:t>马克思主义学院     </a:t>
            </a:r>
            <a:r>
              <a:rPr kumimoji="1" lang="zh-CN" altLang="en-US" sz="2400" b="1" dirty="0" smtClean="0">
                <a:latin typeface="Kaiti SC" charset="-122"/>
                <a:ea typeface="Kaiti SC" charset="-122"/>
                <a:cs typeface="Kaiti SC" charset="-122"/>
              </a:rPr>
              <a:t>  陈</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建    </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 </a:t>
            </a:r>
            <a:r>
              <a:rPr kumimoji="1" lang="en-US" altLang="zh-CN" sz="2400" b="1" dirty="0" err="1" smtClean="0">
                <a:latin typeface="Kaiti SC" charset="-122"/>
                <a:ea typeface="Kaiti SC" charset="-122"/>
                <a:cs typeface="Kaiti SC" charset="-122"/>
              </a:rPr>
              <a:t>chenjian@nju.edu.cn</a:t>
            </a:r>
            <a:r>
              <a:rPr kumimoji="1" lang="zh-CN" altLang="en-US" sz="2400" b="1" dirty="0" smtClean="0">
                <a:latin typeface="Kaiti SC" charset="-122"/>
                <a:ea typeface="Kaiti SC" charset="-122"/>
                <a:cs typeface="Kaiti SC" charset="-122"/>
              </a:rPr>
              <a:t>   </a:t>
            </a:r>
            <a:endParaRPr kumimoji="1" lang="zh-CN" altLang="en-US" sz="2400" b="1" dirty="0">
              <a:latin typeface="Kaiti SC" charset="-122"/>
              <a:ea typeface="Kaiti SC" charset="-122"/>
              <a:cs typeface="Kaiti SC" charset="-122"/>
            </a:endParaRPr>
          </a:p>
        </p:txBody>
      </p:sp>
    </p:spTree>
    <p:extLst>
      <p:ext uri="{BB962C8B-B14F-4D97-AF65-F5344CB8AC3E}">
        <p14:creationId xmlns:p14="http://schemas.microsoft.com/office/powerpoint/2010/main" val="1939069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9"/>
          <p:cNvGrpSpPr/>
          <p:nvPr/>
        </p:nvGrpSpPr>
        <p:grpSpPr>
          <a:xfrm>
            <a:off x="361324" y="1480920"/>
            <a:ext cx="11335871" cy="1366691"/>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 name="矩形 2"/>
          <p:cNvSpPr/>
          <p:nvPr/>
        </p:nvSpPr>
        <p:spPr>
          <a:xfrm>
            <a:off x="825145" y="1748766"/>
            <a:ext cx="10313909" cy="830997"/>
          </a:xfrm>
          <a:prstGeom prst="rect">
            <a:avLst/>
          </a:prstGeom>
        </p:spPr>
        <p:txBody>
          <a:bodyPr wrap="square">
            <a:spAutoFit/>
          </a:bodyPr>
          <a:lstStyle/>
          <a:p>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社会存在和社会意识的辩证关系原理对于树立科学历史观和指导文化建设的意义</a:t>
            </a:r>
            <a:endParaRPr lang="zh-CN" altLang="en-US" sz="24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0188" y="2018820"/>
            <a:ext cx="3428185" cy="1930400"/>
          </a:xfrm>
          <a:prstGeom prst="rect">
            <a:avLst/>
          </a:prstGeom>
          <a:effectLst>
            <a:softEdge rad="444500"/>
          </a:effectLst>
        </p:spPr>
      </p:pic>
      <p:sp>
        <p:nvSpPr>
          <p:cNvPr id="19" name="五边形 18"/>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sp>
        <p:nvSpPr>
          <p:cNvPr id="20" name="矩形 19"/>
          <p:cNvSpPr/>
          <p:nvPr/>
        </p:nvSpPr>
        <p:spPr>
          <a:xfrm>
            <a:off x="498764" y="3450440"/>
            <a:ext cx="10851515" cy="2119085"/>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 name="矩形 20"/>
          <p:cNvSpPr/>
          <p:nvPr/>
        </p:nvSpPr>
        <p:spPr>
          <a:xfrm>
            <a:off x="825146" y="3621367"/>
            <a:ext cx="9399510" cy="1569660"/>
          </a:xfrm>
          <a:prstGeom prst="rect">
            <a:avLst/>
          </a:prstGeom>
        </p:spPr>
        <p:txBody>
          <a:bodyPr wrap="square">
            <a:spAutoFit/>
          </a:bodyPr>
          <a:lstStyle/>
          <a:p>
            <a:pPr marL="457200" indent="-457200" algn="just">
              <a:buClr>
                <a:srgbClr val="7E487F"/>
              </a:buClr>
              <a:buFont typeface="HiraginoSans-W3" charset="-128"/>
              <a:buChar char="❖"/>
            </a:pPr>
            <a:r>
              <a:rPr lang="zh-CN" altLang="en-US" sz="2400" b="1" dirty="0" smtClean="0">
                <a:solidFill>
                  <a:schemeClr val="bg2">
                    <a:lumMod val="25000"/>
                  </a:schemeClr>
                </a:solidFill>
                <a:latin typeface="Kaiti SC" charset="-122"/>
                <a:ea typeface="Kaiti SC" charset="-122"/>
                <a:cs typeface="Kaiti SC" charset="-122"/>
              </a:rPr>
              <a:t>对于</a:t>
            </a:r>
            <a:r>
              <a:rPr lang="zh-CN" altLang="en-US" sz="2400" b="1" dirty="0">
                <a:solidFill>
                  <a:schemeClr val="bg2">
                    <a:lumMod val="25000"/>
                  </a:schemeClr>
                </a:solidFill>
                <a:latin typeface="Kaiti SC" charset="-122"/>
                <a:ea typeface="Kaiti SC" charset="-122"/>
                <a:cs typeface="Kaiti SC" charset="-122"/>
              </a:rPr>
              <a:t>我们正确认识社会历史、树立科学的历史观有重要的意义。它宣告了唯心史观的彻底破产</a:t>
            </a:r>
            <a:r>
              <a:rPr lang="zh-CN" altLang="en-US" sz="2400" b="1" dirty="0" smtClean="0">
                <a:solidFill>
                  <a:schemeClr val="bg2">
                    <a:lumMod val="25000"/>
                  </a:schemeClr>
                </a:solidFill>
                <a:latin typeface="Kaiti SC" charset="-122"/>
                <a:ea typeface="Kaiti SC" charset="-122"/>
                <a:cs typeface="Kaiti SC" charset="-122"/>
              </a:rPr>
              <a:t>。</a:t>
            </a:r>
          </a:p>
          <a:p>
            <a:pPr algn="just">
              <a:buClr>
                <a:srgbClr val="7E487F"/>
              </a:buClr>
            </a:pPr>
            <a:endParaRPr lang="zh-CN" altLang="en-US" sz="2400" b="1" dirty="0" smtClean="0">
              <a:solidFill>
                <a:schemeClr val="bg2">
                  <a:lumMod val="25000"/>
                </a:schemeClr>
              </a:solidFill>
              <a:latin typeface="Kaiti SC" charset="-122"/>
              <a:ea typeface="Kaiti SC" charset="-122"/>
              <a:cs typeface="Kaiti SC" charset="-122"/>
            </a:endParaRPr>
          </a:p>
          <a:p>
            <a:pPr marL="457200" indent="-457200" algn="just">
              <a:buClr>
                <a:srgbClr val="7E487F"/>
              </a:buClr>
              <a:buFont typeface="HiraginoSans-W3" charset="-128"/>
              <a:buChar char="❖"/>
            </a:pPr>
            <a:r>
              <a:rPr lang="zh-CN" altLang="en-US" sz="2400" b="1" dirty="0">
                <a:solidFill>
                  <a:schemeClr val="bg2">
                    <a:lumMod val="25000"/>
                  </a:schemeClr>
                </a:solidFill>
                <a:latin typeface="Kaiti SC" charset="-122"/>
                <a:ea typeface="Kaiti SC" charset="-122"/>
                <a:cs typeface="Kaiti SC" charset="-122"/>
              </a:rPr>
              <a:t>对于社会发展包括社会文化建设具有重要指导意义。</a:t>
            </a:r>
          </a:p>
        </p:txBody>
      </p:sp>
    </p:spTree>
    <p:extLst>
      <p:ext uri="{BB962C8B-B14F-4D97-AF65-F5344CB8AC3E}">
        <p14:creationId xmlns:p14="http://schemas.microsoft.com/office/powerpoint/2010/main" val="576376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85549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社会基本矛盾运动</a:t>
            </a:r>
          </a:p>
        </p:txBody>
      </p:sp>
    </p:spTree>
    <p:extLst>
      <p:ext uri="{BB962C8B-B14F-4D97-AF65-F5344CB8AC3E}">
        <p14:creationId xmlns:p14="http://schemas.microsoft.com/office/powerpoint/2010/main" val="4135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7254" y="1971516"/>
            <a:ext cx="6643707" cy="4619501"/>
          </a:xfrm>
          <a:prstGeom prst="roundRect">
            <a:avLst/>
          </a:prstGeom>
          <a:solidFill>
            <a:srgbClr val="5B1A5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65" y="2344221"/>
            <a:ext cx="6253687" cy="3874092"/>
          </a:xfrm>
          <a:prstGeom prst="rect">
            <a:avLst/>
          </a:prstGeom>
        </p:spPr>
      </p:pic>
      <p:sp>
        <p:nvSpPr>
          <p:cNvPr id="7" name="矩形 6"/>
          <p:cNvSpPr/>
          <p:nvPr/>
        </p:nvSpPr>
        <p:spPr>
          <a:xfrm>
            <a:off x="167255" y="376649"/>
            <a:ext cx="10052510" cy="1015663"/>
          </a:xfrm>
          <a:prstGeom prst="rect">
            <a:avLst/>
          </a:prstGeom>
        </p:spPr>
        <p:txBody>
          <a:bodyPr wrap="square">
            <a:spAutoFit/>
          </a:bodyPr>
          <a:lstStyle/>
          <a:p>
            <a:pPr>
              <a:lnSpc>
                <a:spcPct val="150000"/>
              </a:lnSpc>
            </a:pPr>
            <a:r>
              <a:rPr lang="zh-CN" altLang="en-US" sz="2000" dirty="0" smtClean="0">
                <a:ln/>
                <a:solidFill>
                  <a:schemeClr val="tx1">
                    <a:lumMod val="85000"/>
                    <a:lumOff val="15000"/>
                  </a:schemeClr>
                </a:solidFill>
                <a:effectLst>
                  <a:outerShdw blurRad="38100" dist="19050" dir="2700000" algn="tl" rotWithShape="0">
                    <a:schemeClr val="dk1">
                      <a:alpha val="40000"/>
                    </a:schemeClr>
                  </a:outerShdw>
                </a:effectLst>
                <a:latin typeface="Microsoft YaHei" charset="0"/>
                <a:ea typeface="Microsoft YaHei" charset="0"/>
                <a:cs typeface="Microsoft YaHei" charset="0"/>
              </a:rPr>
              <a:t>社会基本矛盾的含义：就是指贯穿社会发展过程始终，规定社会发展过程的基本性质和基本趋势，并对社会历史发展起根本推动作用的矛盾。</a:t>
            </a:r>
            <a:endParaRPr lang="zh-CN" altLang="en-US" sz="2000" dirty="0">
              <a:ln/>
              <a:solidFill>
                <a:schemeClr val="tx1">
                  <a:lumMod val="85000"/>
                  <a:lumOff val="15000"/>
                </a:schemeClr>
              </a:solidFill>
              <a:effectLst>
                <a:outerShdw blurRad="38100" dist="19050" dir="2700000" algn="tl" rotWithShape="0">
                  <a:schemeClr val="dk1">
                    <a:alpha val="40000"/>
                  </a:schemeClr>
                </a:outerShdw>
              </a:effectLst>
              <a:latin typeface="Microsoft YaHei" charset="0"/>
              <a:ea typeface="Microsoft YaHei" charset="0"/>
              <a:cs typeface="Microsoft YaHei" charset="0"/>
            </a:endParaRPr>
          </a:p>
        </p:txBody>
      </p:sp>
      <p:sp>
        <p:nvSpPr>
          <p:cNvPr id="8" name="矩形 7"/>
          <p:cNvSpPr>
            <a:spLocks noChangeArrowheads="1"/>
          </p:cNvSpPr>
          <p:nvPr/>
        </p:nvSpPr>
        <p:spPr bwMode="auto">
          <a:xfrm>
            <a:off x="0" y="1473714"/>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9" name="组合 59"/>
          <p:cNvGrpSpPr/>
          <p:nvPr/>
        </p:nvGrpSpPr>
        <p:grpSpPr>
          <a:xfrm>
            <a:off x="7005972" y="1971516"/>
            <a:ext cx="4750602" cy="4619500"/>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2" name="矩形 11"/>
          <p:cNvSpPr/>
          <p:nvPr/>
        </p:nvSpPr>
        <p:spPr>
          <a:xfrm>
            <a:off x="7624482" y="2594830"/>
            <a:ext cx="3266946" cy="3416320"/>
          </a:xfrm>
          <a:prstGeom prst="rect">
            <a:avLst/>
          </a:prstGeom>
        </p:spPr>
        <p:txBody>
          <a:bodyPr wrap="square">
            <a:spAutoFit/>
          </a:bodyPr>
          <a:lstStyle/>
          <a:p>
            <a:pPr algn="just"/>
            <a:r>
              <a:rPr lang="zh-CN" altLang="en-US" b="1" dirty="0" smtClean="0">
                <a:ln/>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生产力和生产关系、经济基础和上层建筑的矛盾就是社会基本矛盾。</a:t>
            </a:r>
          </a:p>
          <a:p>
            <a:pPr marL="342900" indent="-342900" algn="just">
              <a:buFont typeface="Arial" panose="020B0604020202020204" pitchFamily="34" charset="0"/>
              <a:buChar char="•"/>
            </a:pPr>
            <a:r>
              <a:rPr lang="zh-CN" altLang="en-US" b="1" dirty="0" smtClean="0">
                <a:ln/>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这两对矛盾贯穿人类社会发展过程的始终，并规定了社会发展过程各种社会形态、社会制度的基本性质；</a:t>
            </a:r>
          </a:p>
          <a:p>
            <a:pPr marL="342900" indent="-342900" algn="just">
              <a:buFont typeface="Arial" panose="020B0604020202020204" pitchFamily="34" charset="0"/>
              <a:buChar char="•"/>
            </a:pPr>
            <a:r>
              <a:rPr lang="zh-CN" altLang="en-US" b="1" dirty="0" smtClean="0">
                <a:ln/>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制约着社会其他矛盾的存在和发展，决定社会历史的一般进程，推动社会向前发展。</a:t>
            </a:r>
            <a:endParaRPr lang="zh-CN" altLang="en-US" b="1" dirty="0">
              <a:ln/>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Tree>
    <p:extLst>
      <p:ext uri="{BB962C8B-B14F-4D97-AF65-F5344CB8AC3E}">
        <p14:creationId xmlns:p14="http://schemas.microsoft.com/office/powerpoint/2010/main" val="1691925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7" name="Text Box 3"/>
          <p:cNvSpPr txBox="1">
            <a:spLocks noChangeArrowheads="1"/>
          </p:cNvSpPr>
          <p:nvPr/>
        </p:nvSpPr>
        <p:spPr bwMode="auto">
          <a:xfrm>
            <a:off x="1198563" y="1152828"/>
            <a:ext cx="6483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Clr>
                <a:srgbClr val="FF3300"/>
              </a:buClr>
              <a:buFont typeface="华文楷体" charset="-122"/>
              <a:buNone/>
            </a:pPr>
            <a:r>
              <a:rPr lang="zh-CN" altLang="en-US" sz="4200" b="1" dirty="0">
                <a:solidFill>
                  <a:srgbClr val="5B1A56"/>
                </a:solidFill>
                <a:latin typeface="华文新魏" charset="0"/>
                <a:ea typeface="华文新魏" charset="0"/>
              </a:rPr>
              <a:t>一、生产力</a:t>
            </a:r>
          </a:p>
        </p:txBody>
      </p:sp>
      <p:grpSp>
        <p:nvGrpSpPr>
          <p:cNvPr id="3" name="Group 5"/>
          <p:cNvGrpSpPr>
            <a:grpSpLocks/>
          </p:cNvGrpSpPr>
          <p:nvPr/>
        </p:nvGrpSpPr>
        <p:grpSpPr bwMode="auto">
          <a:xfrm>
            <a:off x="4534707" y="1287984"/>
            <a:ext cx="6033736" cy="1079500"/>
            <a:chOff x="0" y="0"/>
            <a:chExt cx="3765" cy="680"/>
          </a:xfrm>
          <a:solidFill>
            <a:srgbClr val="5B1A56">
              <a:alpha val="34000"/>
            </a:srgbClr>
          </a:solidFill>
        </p:grpSpPr>
        <p:sp>
          <p:nvSpPr>
            <p:cNvPr id="7215" name="AutoShape 7"/>
            <p:cNvSpPr>
              <a:spLocks noChangeArrowheads="1"/>
            </p:cNvSpPr>
            <p:nvPr/>
          </p:nvSpPr>
          <p:spPr bwMode="auto">
            <a:xfrm>
              <a:off x="0" y="0"/>
              <a:ext cx="3765" cy="680"/>
            </a:xfrm>
            <a:prstGeom prst="roundRect">
              <a:avLst>
                <a:gd name="adj" fmla="val 11921"/>
              </a:avLst>
            </a:prstGeom>
            <a:grp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14" name="Rectangle 9"/>
            <p:cNvSpPr>
              <a:spLocks noChangeArrowheads="1"/>
            </p:cNvSpPr>
            <p:nvPr/>
          </p:nvSpPr>
          <p:spPr bwMode="auto">
            <a:xfrm>
              <a:off x="108" y="59"/>
              <a:ext cx="3630" cy="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lnSpc>
                  <a:spcPct val="150000"/>
                </a:lnSpc>
                <a:spcBef>
                  <a:spcPct val="0"/>
                </a:spcBef>
                <a:buFontTx/>
                <a:buNone/>
              </a:pPr>
              <a:r>
                <a:rPr lang="zh-CN" altLang="en-US" sz="1800" b="1" dirty="0">
                  <a:solidFill>
                    <a:schemeClr val="bg1"/>
                  </a:solidFill>
                  <a:latin typeface="隶书" charset="0"/>
                </a:rPr>
                <a:t>生产力是人类在生产实践中形成的改造和影响自然以使</a:t>
              </a:r>
              <a:r>
                <a:rPr lang="zh-CN" altLang="en-US" sz="1800" b="1" dirty="0" smtClean="0">
                  <a:solidFill>
                    <a:schemeClr val="bg1"/>
                  </a:solidFill>
                  <a:latin typeface="隶书" charset="0"/>
                </a:rPr>
                <a:t>其适合</a:t>
              </a:r>
              <a:r>
                <a:rPr lang="zh-CN" altLang="en-US" sz="1800" b="1" dirty="0">
                  <a:solidFill>
                    <a:schemeClr val="bg1"/>
                  </a:solidFill>
                  <a:latin typeface="隶书" charset="0"/>
                </a:rPr>
                <a:t>社会需要的物质力量。</a:t>
              </a:r>
            </a:p>
          </p:txBody>
        </p:sp>
      </p:grpSp>
      <p:grpSp>
        <p:nvGrpSpPr>
          <p:cNvPr id="5" name="Group 10"/>
          <p:cNvGrpSpPr>
            <a:grpSpLocks/>
          </p:cNvGrpSpPr>
          <p:nvPr/>
        </p:nvGrpSpPr>
        <p:grpSpPr bwMode="auto">
          <a:xfrm>
            <a:off x="4593093" y="2588146"/>
            <a:ext cx="5975350" cy="714375"/>
            <a:chOff x="0" y="0"/>
            <a:chExt cx="3764" cy="450"/>
          </a:xfrm>
          <a:solidFill>
            <a:srgbClr val="5B1A56">
              <a:alpha val="34000"/>
            </a:srgbClr>
          </a:solidFill>
        </p:grpSpPr>
        <p:sp>
          <p:nvSpPr>
            <p:cNvPr id="7211" name="AutoShape 12"/>
            <p:cNvSpPr>
              <a:spLocks noChangeArrowheads="1"/>
            </p:cNvSpPr>
            <p:nvPr/>
          </p:nvSpPr>
          <p:spPr bwMode="auto">
            <a:xfrm>
              <a:off x="0" y="0"/>
              <a:ext cx="3764" cy="450"/>
            </a:xfrm>
            <a:prstGeom prst="roundRect">
              <a:avLst>
                <a:gd name="adj" fmla="val 11921"/>
              </a:avLst>
            </a:prstGeom>
            <a:grp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10" name="Rectangle 14"/>
            <p:cNvSpPr>
              <a:spLocks noChangeArrowheads="1"/>
            </p:cNvSpPr>
            <p:nvPr/>
          </p:nvSpPr>
          <p:spPr bwMode="auto">
            <a:xfrm>
              <a:off x="71" y="65"/>
              <a:ext cx="3630" cy="3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lnSpc>
                  <a:spcPct val="150000"/>
                </a:lnSpc>
                <a:spcBef>
                  <a:spcPct val="50000"/>
                </a:spcBef>
                <a:buFontTx/>
                <a:buNone/>
              </a:pPr>
              <a:r>
                <a:rPr lang="zh-CN" altLang="en-US" sz="1800" b="1" dirty="0">
                  <a:latin typeface="隶书" charset="0"/>
                </a:rPr>
                <a:t>特征：</a:t>
              </a:r>
              <a:r>
                <a:rPr lang="zh-CN" altLang="en-US" sz="1800" b="1" dirty="0">
                  <a:solidFill>
                    <a:schemeClr val="bg1"/>
                  </a:solidFill>
                  <a:latin typeface="隶书" charset="0"/>
                </a:rPr>
                <a:t>客观现实性和社会历史性</a:t>
              </a:r>
            </a:p>
          </p:txBody>
        </p:sp>
      </p:grpSp>
      <p:grpSp>
        <p:nvGrpSpPr>
          <p:cNvPr id="9" name="Group 15"/>
          <p:cNvGrpSpPr>
            <a:grpSpLocks/>
          </p:cNvGrpSpPr>
          <p:nvPr/>
        </p:nvGrpSpPr>
        <p:grpSpPr bwMode="auto">
          <a:xfrm>
            <a:off x="4607380" y="3523183"/>
            <a:ext cx="6011445" cy="1041335"/>
            <a:chOff x="0" y="0"/>
            <a:chExt cx="3787" cy="499"/>
          </a:xfrm>
          <a:solidFill>
            <a:srgbClr val="5B1A56">
              <a:alpha val="34000"/>
            </a:srgbClr>
          </a:solidFill>
        </p:grpSpPr>
        <p:sp>
          <p:nvSpPr>
            <p:cNvPr id="7207" name="AutoShape 17"/>
            <p:cNvSpPr>
              <a:spLocks noChangeArrowheads="1"/>
            </p:cNvSpPr>
            <p:nvPr/>
          </p:nvSpPr>
          <p:spPr bwMode="auto">
            <a:xfrm>
              <a:off x="0" y="0"/>
              <a:ext cx="3787" cy="499"/>
            </a:xfrm>
            <a:prstGeom prst="roundRect">
              <a:avLst>
                <a:gd name="adj" fmla="val 11921"/>
              </a:avLst>
            </a:prstGeom>
            <a:grp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06" name="Rectangle 19"/>
            <p:cNvSpPr>
              <a:spLocks noChangeArrowheads="1"/>
            </p:cNvSpPr>
            <p:nvPr/>
          </p:nvSpPr>
          <p:spPr bwMode="auto">
            <a:xfrm>
              <a:off x="53" y="40"/>
              <a:ext cx="3702"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lnSpc>
                  <a:spcPct val="150000"/>
                </a:lnSpc>
                <a:spcBef>
                  <a:spcPct val="50000"/>
                </a:spcBef>
                <a:buFontTx/>
                <a:buNone/>
              </a:pPr>
              <a:r>
                <a:rPr lang="zh-CN" altLang="en-US" sz="1800" b="1" dirty="0">
                  <a:latin typeface="隶书" charset="0"/>
                </a:rPr>
                <a:t>水平：</a:t>
              </a:r>
              <a:r>
                <a:rPr lang="zh-CN" altLang="en-US" sz="1800" b="1" dirty="0">
                  <a:solidFill>
                    <a:schemeClr val="bg1"/>
                  </a:solidFill>
                  <a:latin typeface="隶书" charset="0"/>
                </a:rPr>
                <a:t>是生产力的量的规定性,表现为生产发展的现实程度</a:t>
              </a:r>
            </a:p>
          </p:txBody>
        </p:sp>
      </p:grpSp>
      <p:grpSp>
        <p:nvGrpSpPr>
          <p:cNvPr id="14" name="Group 20"/>
          <p:cNvGrpSpPr>
            <a:grpSpLocks/>
          </p:cNvGrpSpPr>
          <p:nvPr/>
        </p:nvGrpSpPr>
        <p:grpSpPr bwMode="auto">
          <a:xfrm>
            <a:off x="1643509" y="2154758"/>
            <a:ext cx="2098675" cy="2736850"/>
            <a:chOff x="0" y="0"/>
            <a:chExt cx="1322" cy="973"/>
          </a:xfrm>
        </p:grpSpPr>
        <p:grpSp>
          <p:nvGrpSpPr>
            <p:cNvPr id="7187" name="Group 21"/>
            <p:cNvGrpSpPr>
              <a:grpSpLocks/>
            </p:cNvGrpSpPr>
            <p:nvPr/>
          </p:nvGrpSpPr>
          <p:grpSpPr bwMode="auto">
            <a:xfrm>
              <a:off x="170" y="0"/>
              <a:ext cx="1008" cy="973"/>
              <a:chOff x="0" y="0"/>
              <a:chExt cx="901" cy="888"/>
            </a:xfrm>
          </p:grpSpPr>
          <p:pic>
            <p:nvPicPr>
              <p:cNvPr id="7189" name="Picture 22"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90" name="Group 23"/>
              <p:cNvGrpSpPr>
                <a:grpSpLocks/>
              </p:cNvGrpSpPr>
              <p:nvPr/>
            </p:nvGrpSpPr>
            <p:grpSpPr bwMode="auto">
              <a:xfrm>
                <a:off x="-4" y="-2"/>
                <a:ext cx="903" cy="892"/>
                <a:chOff x="0" y="0"/>
                <a:chExt cx="1603248" cy="2749296"/>
              </a:xfrm>
            </p:grpSpPr>
            <p:pic>
              <p:nvPicPr>
                <p:cNvPr id="7203" name="Oval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03248" cy="274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4" name="Text Box 25"/>
                <p:cNvSpPr txBox="1">
                  <a:spLocks noChangeArrowheads="1"/>
                </p:cNvSpPr>
                <p:nvPr/>
              </p:nvSpPr>
              <p:spPr bwMode="auto">
                <a:xfrm>
                  <a:off x="240530" y="406708"/>
                  <a:ext cx="1123978" cy="193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sp>
            <p:nvSpPr>
              <p:cNvPr id="7191" name="Freeform 24"/>
              <p:cNvSpPr>
                <a:spLocks/>
              </p:cNvSpPr>
              <p:nvPr/>
            </p:nvSpPr>
            <p:spPr bwMode="auto">
              <a:xfrm>
                <a:off x="93" y="18"/>
                <a:ext cx="703" cy="308"/>
              </a:xfrm>
              <a:custGeom>
                <a:avLst/>
                <a:gdLst>
                  <a:gd name="T0" fmla="*/ 55 w 1321"/>
                  <a:gd name="T1" fmla="*/ 6 h 712"/>
                  <a:gd name="T2" fmla="*/ 56 w 1321"/>
                  <a:gd name="T3" fmla="*/ 7 h 712"/>
                  <a:gd name="T4" fmla="*/ 56 w 1321"/>
                  <a:gd name="T5" fmla="*/ 7 h 712"/>
                  <a:gd name="T6" fmla="*/ 56 w 1321"/>
                  <a:gd name="T7" fmla="*/ 8 h 712"/>
                  <a:gd name="T8" fmla="*/ 55 w 1321"/>
                  <a:gd name="T9" fmla="*/ 8 h 712"/>
                  <a:gd name="T10" fmla="*/ 54 w 1321"/>
                  <a:gd name="T11" fmla="*/ 9 h 712"/>
                  <a:gd name="T12" fmla="*/ 53 w 1321"/>
                  <a:gd name="T13" fmla="*/ 9 h 712"/>
                  <a:gd name="T14" fmla="*/ 51 w 1321"/>
                  <a:gd name="T15" fmla="*/ 10 h 712"/>
                  <a:gd name="T16" fmla="*/ 49 w 1321"/>
                  <a:gd name="T17" fmla="*/ 10 h 712"/>
                  <a:gd name="T18" fmla="*/ 46 w 1321"/>
                  <a:gd name="T19" fmla="*/ 10 h 712"/>
                  <a:gd name="T20" fmla="*/ 44 w 1321"/>
                  <a:gd name="T21" fmla="*/ 10 h 712"/>
                  <a:gd name="T22" fmla="*/ 42 w 1321"/>
                  <a:gd name="T23" fmla="*/ 10 h 712"/>
                  <a:gd name="T24" fmla="*/ 38 w 1321"/>
                  <a:gd name="T25" fmla="*/ 11 h 712"/>
                  <a:gd name="T26" fmla="*/ 36 w 1321"/>
                  <a:gd name="T27" fmla="*/ 11 h 712"/>
                  <a:gd name="T28" fmla="*/ 34 w 1321"/>
                  <a:gd name="T29" fmla="*/ 11 h 712"/>
                  <a:gd name="T30" fmla="*/ 20 w 1321"/>
                  <a:gd name="T31" fmla="*/ 11 h 712"/>
                  <a:gd name="T32" fmla="*/ 20 w 1321"/>
                  <a:gd name="T33" fmla="*/ 11 h 712"/>
                  <a:gd name="T34" fmla="*/ 18 w 1321"/>
                  <a:gd name="T35" fmla="*/ 11 h 712"/>
                  <a:gd name="T36" fmla="*/ 15 w 1321"/>
                  <a:gd name="T37" fmla="*/ 11 h 712"/>
                  <a:gd name="T38" fmla="*/ 12 w 1321"/>
                  <a:gd name="T39" fmla="*/ 10 h 712"/>
                  <a:gd name="T40" fmla="*/ 10 w 1321"/>
                  <a:gd name="T41" fmla="*/ 10 h 712"/>
                  <a:gd name="T42" fmla="*/ 8 w 1321"/>
                  <a:gd name="T43" fmla="*/ 10 h 712"/>
                  <a:gd name="T44" fmla="*/ 6 w 1321"/>
                  <a:gd name="T45" fmla="*/ 10 h 712"/>
                  <a:gd name="T46" fmla="*/ 4 w 1321"/>
                  <a:gd name="T47" fmla="*/ 10 h 712"/>
                  <a:gd name="T48" fmla="*/ 3 w 1321"/>
                  <a:gd name="T49" fmla="*/ 10 h 712"/>
                  <a:gd name="T50" fmla="*/ 2 w 1321"/>
                  <a:gd name="T51" fmla="*/ 9 h 712"/>
                  <a:gd name="T52" fmla="*/ 1 w 1321"/>
                  <a:gd name="T53" fmla="*/ 9 h 712"/>
                  <a:gd name="T54" fmla="*/ 1 w 1321"/>
                  <a:gd name="T55" fmla="*/ 8 h 712"/>
                  <a:gd name="T56" fmla="*/ 0 w 1321"/>
                  <a:gd name="T57" fmla="*/ 8 h 712"/>
                  <a:gd name="T58" fmla="*/ 0 w 1321"/>
                  <a:gd name="T59" fmla="*/ 8 h 712"/>
                  <a:gd name="T60" fmla="*/ 1 w 1321"/>
                  <a:gd name="T61" fmla="*/ 7 h 712"/>
                  <a:gd name="T62" fmla="*/ 1 w 1321"/>
                  <a:gd name="T63" fmla="*/ 7 h 712"/>
                  <a:gd name="T64" fmla="*/ 2 w 1321"/>
                  <a:gd name="T65" fmla="*/ 6 h 712"/>
                  <a:gd name="T66" fmla="*/ 4 w 1321"/>
                  <a:gd name="T67" fmla="*/ 4 h 712"/>
                  <a:gd name="T68" fmla="*/ 6 w 1321"/>
                  <a:gd name="T69" fmla="*/ 3 h 712"/>
                  <a:gd name="T70" fmla="*/ 9 w 1321"/>
                  <a:gd name="T71" fmla="*/ 3 h 712"/>
                  <a:gd name="T72" fmla="*/ 12 w 1321"/>
                  <a:gd name="T73" fmla="*/ 2 h 712"/>
                  <a:gd name="T74" fmla="*/ 14 w 1321"/>
                  <a:gd name="T75" fmla="*/ 1 h 712"/>
                  <a:gd name="T76" fmla="*/ 18 w 1321"/>
                  <a:gd name="T77" fmla="*/ 1 h 712"/>
                  <a:gd name="T78" fmla="*/ 21 w 1321"/>
                  <a:gd name="T79" fmla="*/ 0 h 712"/>
                  <a:gd name="T80" fmla="*/ 24 w 1321"/>
                  <a:gd name="T81" fmla="*/ 0 h 712"/>
                  <a:gd name="T82" fmla="*/ 29 w 1321"/>
                  <a:gd name="T83" fmla="*/ 0 h 712"/>
                  <a:gd name="T84" fmla="*/ 32 w 1321"/>
                  <a:gd name="T85" fmla="*/ 0 h 712"/>
                  <a:gd name="T86" fmla="*/ 36 w 1321"/>
                  <a:gd name="T87" fmla="*/ 0 h 712"/>
                  <a:gd name="T88" fmla="*/ 40 w 1321"/>
                  <a:gd name="T89" fmla="*/ 1 h 712"/>
                  <a:gd name="T90" fmla="*/ 43 w 1321"/>
                  <a:gd name="T91" fmla="*/ 1 h 712"/>
                  <a:gd name="T92" fmla="*/ 46 w 1321"/>
                  <a:gd name="T93" fmla="*/ 2 h 712"/>
                  <a:gd name="T94" fmla="*/ 49 w 1321"/>
                  <a:gd name="T95" fmla="*/ 3 h 712"/>
                  <a:gd name="T96" fmla="*/ 52 w 1321"/>
                  <a:gd name="T97" fmla="*/ 4 h 712"/>
                  <a:gd name="T98" fmla="*/ 54 w 1321"/>
                  <a:gd name="T99" fmla="*/ 5 h 712"/>
                  <a:gd name="T100" fmla="*/ 55 w 1321"/>
                  <a:gd name="T101" fmla="*/ 6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92" name="Group 27"/>
              <p:cNvGrpSpPr>
                <a:grpSpLocks/>
              </p:cNvGrpSpPr>
              <p:nvPr/>
            </p:nvGrpSpPr>
            <p:grpSpPr bwMode="auto">
              <a:xfrm rot="-1297425" flipH="1" flipV="1">
                <a:off x="68" y="693"/>
                <a:ext cx="781" cy="188"/>
                <a:chOff x="0" y="0"/>
                <a:chExt cx="893" cy="246"/>
              </a:xfrm>
            </p:grpSpPr>
            <p:grpSp>
              <p:nvGrpSpPr>
                <p:cNvPr id="7193" name="Group 28"/>
                <p:cNvGrpSpPr>
                  <a:grpSpLocks/>
                </p:cNvGrpSpPr>
                <p:nvPr/>
              </p:nvGrpSpPr>
              <p:grpSpPr bwMode="auto">
                <a:xfrm>
                  <a:off x="0" y="0"/>
                  <a:ext cx="743" cy="185"/>
                  <a:chOff x="0" y="0"/>
                  <a:chExt cx="1118" cy="279"/>
                </a:xfrm>
              </p:grpSpPr>
              <p:sp>
                <p:nvSpPr>
                  <p:cNvPr id="7199" name="AutoShape 27"/>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00" name="AutoShape 28"/>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01" name="AutoShape 29"/>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202" name="AutoShape 30"/>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nvGrpSpPr>
                <p:cNvPr id="7194" name="Group 33"/>
                <p:cNvGrpSpPr>
                  <a:grpSpLocks/>
                </p:cNvGrpSpPr>
                <p:nvPr/>
              </p:nvGrpSpPr>
              <p:grpSpPr bwMode="auto">
                <a:xfrm rot="1353540">
                  <a:off x="150" y="60"/>
                  <a:ext cx="743" cy="186"/>
                  <a:chOff x="0" y="0"/>
                  <a:chExt cx="1118" cy="279"/>
                </a:xfrm>
              </p:grpSpPr>
              <p:sp>
                <p:nvSpPr>
                  <p:cNvPr id="7195" name="AutoShape 32"/>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196" name="AutoShape 33"/>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197" name="AutoShape 34"/>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7198" name="AutoShape 35"/>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grpSp>
        <p:sp>
          <p:nvSpPr>
            <p:cNvPr id="8230" name="Rectangle 36"/>
            <p:cNvSpPr>
              <a:spLocks noChangeArrowheads="1"/>
            </p:cNvSpPr>
            <p:nvPr/>
          </p:nvSpPr>
          <p:spPr bwMode="auto">
            <a:xfrm>
              <a:off x="0" y="144"/>
              <a:ext cx="1322" cy="558"/>
            </a:xfrm>
            <a:prstGeom prst="rect">
              <a:avLst/>
            </a:prstGeom>
            <a:noFill/>
            <a:ln w="9525">
              <a:noFill/>
              <a:miter lim="800000"/>
              <a:headEnd/>
              <a:tailEnd/>
            </a:ln>
          </p:spPr>
          <p:txBody>
            <a:bodyPr>
              <a:spAutoFit/>
            </a:bodyPr>
            <a:lstStyle/>
            <a:p>
              <a:pPr algn="ctr">
                <a:buFont typeface="Arial" pitchFamily="34" charset="0"/>
                <a:buNone/>
                <a:defRPr/>
              </a:pPr>
              <a:r>
                <a:rPr lang="zh-CN" altLang="en-US" sz="3200" b="1" dirty="0">
                  <a:effectLst>
                    <a:outerShdw blurRad="38100" dist="38100" dir="2700000" algn="tl">
                      <a:srgbClr val="C0C0C0"/>
                    </a:outerShdw>
                  </a:effectLst>
                  <a:latin typeface="方正隶书简体"/>
                  <a:ea typeface="方正水柱简体" pitchFamily="2" charset="-122"/>
                </a:rPr>
                <a:t>生</a:t>
              </a:r>
            </a:p>
            <a:p>
              <a:pPr algn="ctr">
                <a:buFont typeface="Arial" pitchFamily="34" charset="0"/>
                <a:buNone/>
                <a:defRPr/>
              </a:pPr>
              <a:r>
                <a:rPr lang="zh-CN" altLang="en-US" sz="3200" b="1" dirty="0">
                  <a:effectLst>
                    <a:outerShdw blurRad="38100" dist="38100" dir="2700000" algn="tl">
                      <a:srgbClr val="C0C0C0"/>
                    </a:outerShdw>
                  </a:effectLst>
                  <a:latin typeface="方正隶书简体"/>
                  <a:ea typeface="方正水柱简体" pitchFamily="2" charset="-122"/>
                </a:rPr>
                <a:t>产</a:t>
              </a:r>
            </a:p>
            <a:p>
              <a:pPr algn="ctr">
                <a:buFont typeface="Arial" pitchFamily="34" charset="0"/>
                <a:buNone/>
                <a:defRPr/>
              </a:pPr>
              <a:r>
                <a:rPr lang="zh-CN" altLang="en-US" sz="3200" b="1" dirty="0">
                  <a:effectLst>
                    <a:outerShdw blurRad="38100" dist="38100" dir="2700000" algn="tl">
                      <a:srgbClr val="C0C0C0"/>
                    </a:outerShdw>
                  </a:effectLst>
                  <a:latin typeface="方正隶书简体"/>
                  <a:ea typeface="方正水柱简体" pitchFamily="2" charset="-122"/>
                </a:rPr>
                <a:t>力</a:t>
              </a:r>
            </a:p>
          </p:txBody>
        </p:sp>
      </p:grpSp>
      <p:grpSp>
        <p:nvGrpSpPr>
          <p:cNvPr id="20" name="Group 39"/>
          <p:cNvGrpSpPr>
            <a:grpSpLocks/>
          </p:cNvGrpSpPr>
          <p:nvPr/>
        </p:nvGrpSpPr>
        <p:grpSpPr bwMode="auto">
          <a:xfrm>
            <a:off x="4642516" y="4705869"/>
            <a:ext cx="5997072" cy="1295408"/>
            <a:chOff x="23" y="0"/>
            <a:chExt cx="3755" cy="736"/>
          </a:xfrm>
          <a:solidFill>
            <a:srgbClr val="5B1A56">
              <a:alpha val="34000"/>
            </a:srgbClr>
          </a:solidFill>
        </p:grpSpPr>
        <p:sp>
          <p:nvSpPr>
            <p:cNvPr id="7183" name="AutoShape 39"/>
            <p:cNvSpPr>
              <a:spLocks noChangeArrowheads="1"/>
            </p:cNvSpPr>
            <p:nvPr/>
          </p:nvSpPr>
          <p:spPr bwMode="auto">
            <a:xfrm>
              <a:off x="23" y="0"/>
              <a:ext cx="3742" cy="736"/>
            </a:xfrm>
            <a:prstGeom prst="roundRect">
              <a:avLst>
                <a:gd name="adj" fmla="val 11921"/>
              </a:avLst>
            </a:prstGeom>
            <a:grp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dirty="0">
                <a:ea typeface="宋体" charset="0"/>
              </a:endParaRPr>
            </a:p>
          </p:txBody>
        </p:sp>
        <p:sp>
          <p:nvSpPr>
            <p:cNvPr id="7182" name="Rectangle 41"/>
            <p:cNvSpPr>
              <a:spLocks noChangeArrowheads="1"/>
            </p:cNvSpPr>
            <p:nvPr/>
          </p:nvSpPr>
          <p:spPr bwMode="auto">
            <a:xfrm>
              <a:off x="63" y="45"/>
              <a:ext cx="3715" cy="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lnSpc>
                  <a:spcPct val="150000"/>
                </a:lnSpc>
                <a:spcBef>
                  <a:spcPct val="50000"/>
                </a:spcBef>
                <a:buFontTx/>
                <a:buNone/>
              </a:pPr>
              <a:r>
                <a:rPr lang="zh-CN" altLang="en-US" sz="1800" b="1" dirty="0" smtClean="0">
                  <a:latin typeface="隶书" charset="0"/>
                </a:rPr>
                <a:t>性质：</a:t>
              </a:r>
              <a:r>
                <a:rPr lang="zh-CN" altLang="en-US" sz="1800" b="1" dirty="0" smtClean="0">
                  <a:solidFill>
                    <a:schemeClr val="bg1"/>
                  </a:solidFill>
                  <a:latin typeface="隶书" charset="0"/>
                </a:rPr>
                <a:t>是生产力的质的规定性，它取决于生产的物质技术性质，主要是劳动资料的性质。</a:t>
              </a:r>
              <a:endParaRPr lang="zh-CN" altLang="en-US" sz="1800" b="1" dirty="0">
                <a:solidFill>
                  <a:schemeClr val="bg1"/>
                </a:solidFill>
                <a:latin typeface="隶书" charset="0"/>
              </a:endParaRPr>
            </a:p>
          </p:txBody>
        </p:sp>
      </p:grpSp>
      <p:grpSp>
        <p:nvGrpSpPr>
          <p:cNvPr id="23" name="Group 46"/>
          <p:cNvGrpSpPr>
            <a:grpSpLocks/>
          </p:cNvGrpSpPr>
          <p:nvPr/>
        </p:nvGrpSpPr>
        <p:grpSpPr bwMode="auto">
          <a:xfrm>
            <a:off x="3489779" y="1729307"/>
            <a:ext cx="1174750" cy="3594100"/>
            <a:chOff x="0" y="0"/>
            <a:chExt cx="740" cy="2264"/>
          </a:xfrm>
        </p:grpSpPr>
        <p:sp>
          <p:nvSpPr>
            <p:cNvPr id="7177" name="Freeform 43"/>
            <p:cNvSpPr>
              <a:spLocks/>
            </p:cNvSpPr>
            <p:nvPr/>
          </p:nvSpPr>
          <p:spPr bwMode="auto">
            <a:xfrm rot="5400000" flipH="1">
              <a:off x="8" y="1546"/>
              <a:ext cx="722" cy="714"/>
            </a:xfrm>
            <a:custGeom>
              <a:avLst/>
              <a:gdLst>
                <a:gd name="T0" fmla="*/ 0 w 735"/>
                <a:gd name="T1" fmla="*/ 0 h 532"/>
                <a:gd name="T2" fmla="*/ 349 w 735"/>
                <a:gd name="T3" fmla="*/ 880 h 532"/>
                <a:gd name="T4" fmla="*/ 528 w 735"/>
                <a:gd name="T5" fmla="*/ 880 h 532"/>
                <a:gd name="T6" fmla="*/ 583 w 735"/>
                <a:gd name="T7" fmla="*/ 1083 h 532"/>
                <a:gd name="T8" fmla="*/ 584 w 735"/>
                <a:gd name="T9" fmla="*/ 1753 h 532"/>
                <a:gd name="T10" fmla="*/ 547 w 735"/>
                <a:gd name="T11" fmla="*/ 1743 h 532"/>
                <a:gd name="T12" fmla="*/ 612 w 735"/>
                <a:gd name="T13" fmla="*/ 2316 h 532"/>
                <a:gd name="T14" fmla="*/ 672 w 735"/>
                <a:gd name="T15" fmla="*/ 1753 h 532"/>
                <a:gd name="T16" fmla="*/ 637 w 735"/>
                <a:gd name="T17" fmla="*/ 1753 h 532"/>
                <a:gd name="T18" fmla="*/ 635 w 735"/>
                <a:gd name="T19" fmla="*/ 984 h 532"/>
                <a:gd name="T20" fmla="*/ 563 w 735"/>
                <a:gd name="T21" fmla="*/ 652 h 532"/>
                <a:gd name="T22" fmla="*/ 305 w 735"/>
                <a:gd name="T23" fmla="*/ 648 h 532"/>
                <a:gd name="T24" fmla="*/ 64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178" name="Freeform 44"/>
            <p:cNvSpPr>
              <a:spLocks/>
            </p:cNvSpPr>
            <p:nvPr/>
          </p:nvSpPr>
          <p:spPr bwMode="auto">
            <a:xfrm rot="5400000">
              <a:off x="7" y="-7"/>
              <a:ext cx="726" cy="740"/>
            </a:xfrm>
            <a:custGeom>
              <a:avLst/>
              <a:gdLst>
                <a:gd name="T0" fmla="*/ 0 w 735"/>
                <a:gd name="T1" fmla="*/ 0 h 532"/>
                <a:gd name="T2" fmla="*/ 359 w 735"/>
                <a:gd name="T3" fmla="*/ 1053 h 532"/>
                <a:gd name="T4" fmla="*/ 542 w 735"/>
                <a:gd name="T5" fmla="*/ 1053 h 532"/>
                <a:gd name="T6" fmla="*/ 598 w 735"/>
                <a:gd name="T7" fmla="*/ 1295 h 532"/>
                <a:gd name="T8" fmla="*/ 600 w 735"/>
                <a:gd name="T9" fmla="*/ 2093 h 532"/>
                <a:gd name="T10" fmla="*/ 563 w 735"/>
                <a:gd name="T11" fmla="*/ 2080 h 532"/>
                <a:gd name="T12" fmla="*/ 629 w 735"/>
                <a:gd name="T13" fmla="*/ 2768 h 532"/>
                <a:gd name="T14" fmla="*/ 690 w 735"/>
                <a:gd name="T15" fmla="*/ 2093 h 532"/>
                <a:gd name="T16" fmla="*/ 655 w 735"/>
                <a:gd name="T17" fmla="*/ 2093 h 532"/>
                <a:gd name="T18" fmla="*/ 654 w 735"/>
                <a:gd name="T19" fmla="*/ 1177 h 532"/>
                <a:gd name="T20" fmla="*/ 580 w 735"/>
                <a:gd name="T21" fmla="*/ 783 h 532"/>
                <a:gd name="T22" fmla="*/ 315 w 735"/>
                <a:gd name="T23" fmla="*/ 776 h 532"/>
                <a:gd name="T24" fmla="*/ 64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179" name="Freeform 45"/>
            <p:cNvSpPr>
              <a:spLocks/>
            </p:cNvSpPr>
            <p:nvPr/>
          </p:nvSpPr>
          <p:spPr bwMode="auto">
            <a:xfrm rot="5400000" flipH="1">
              <a:off x="224" y="499"/>
              <a:ext cx="225" cy="673"/>
            </a:xfrm>
            <a:custGeom>
              <a:avLst/>
              <a:gdLst>
                <a:gd name="T0" fmla="*/ 369 w 142"/>
                <a:gd name="T1" fmla="*/ 1 h 604"/>
                <a:gd name="T2" fmla="*/ 450 w 142"/>
                <a:gd name="T3" fmla="*/ 811 h 604"/>
                <a:gd name="T4" fmla="*/ 0 w 142"/>
                <a:gd name="T5" fmla="*/ 813 h 604"/>
                <a:gd name="T6" fmla="*/ 721 w 142"/>
                <a:gd name="T7" fmla="*/ 1038 h 604"/>
                <a:gd name="T8" fmla="*/ 1421 w 142"/>
                <a:gd name="T9" fmla="*/ 813 h 604"/>
                <a:gd name="T10" fmla="*/ 993 w 142"/>
                <a:gd name="T11" fmla="*/ 813 h 604"/>
                <a:gd name="T12" fmla="*/ 992 w 142"/>
                <a:gd name="T13" fmla="*/ 0 h 604"/>
                <a:gd name="T14" fmla="*/ 369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FFFFF">
                    <a:alpha val="0"/>
                  </a:srgbClr>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180" name="Freeform 46"/>
            <p:cNvSpPr>
              <a:spLocks/>
            </p:cNvSpPr>
            <p:nvPr/>
          </p:nvSpPr>
          <p:spPr bwMode="auto">
            <a:xfrm rot="5400000" flipH="1">
              <a:off x="278" y="1045"/>
              <a:ext cx="225" cy="673"/>
            </a:xfrm>
            <a:custGeom>
              <a:avLst/>
              <a:gdLst>
                <a:gd name="T0" fmla="*/ 369 w 142"/>
                <a:gd name="T1" fmla="*/ 1 h 604"/>
                <a:gd name="T2" fmla="*/ 450 w 142"/>
                <a:gd name="T3" fmla="*/ 811 h 604"/>
                <a:gd name="T4" fmla="*/ 0 w 142"/>
                <a:gd name="T5" fmla="*/ 813 h 604"/>
                <a:gd name="T6" fmla="*/ 721 w 142"/>
                <a:gd name="T7" fmla="*/ 1038 h 604"/>
                <a:gd name="T8" fmla="*/ 1421 w 142"/>
                <a:gd name="T9" fmla="*/ 813 h 604"/>
                <a:gd name="T10" fmla="*/ 993 w 142"/>
                <a:gd name="T11" fmla="*/ 813 h 604"/>
                <a:gd name="T12" fmla="*/ 992 w 142"/>
                <a:gd name="T13" fmla="*/ 0 h 604"/>
                <a:gd name="T14" fmla="*/ 369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FFFFF">
                    <a:alpha val="0"/>
                  </a:srgbClr>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51" name="五边形 50"/>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53" name="椭圆 52"/>
          <p:cNvSpPr/>
          <p:nvPr/>
        </p:nvSpPr>
        <p:spPr>
          <a:xfrm>
            <a:off x="267118" y="978810"/>
            <a:ext cx="931445" cy="905856"/>
          </a:xfrm>
          <a:prstGeom prst="ellipse">
            <a:avLst/>
          </a:prstGeom>
          <a:solidFill>
            <a:srgbClr val="6A1F5F">
              <a:alpha val="70000"/>
            </a:srgb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Freeform 23"/>
          <p:cNvSpPr>
            <a:spLocks noEditPoints="1"/>
          </p:cNvSpPr>
          <p:nvPr/>
        </p:nvSpPr>
        <p:spPr bwMode="auto">
          <a:xfrm rot="2266971">
            <a:off x="507402" y="1105449"/>
            <a:ext cx="450872" cy="652577"/>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2E2E2E"/>
              </a:solidFill>
              <a:effectLst/>
              <a:uLnTx/>
              <a:uFillTx/>
              <a:latin typeface="Segoe UI Light 8"/>
              <a:ea typeface="Microsoft YaHei UI Light"/>
            </a:endParaRPr>
          </a:p>
        </p:txBody>
      </p:sp>
    </p:spTree>
    <p:extLst>
      <p:ext uri="{BB962C8B-B14F-4D97-AF65-F5344CB8AC3E}">
        <p14:creationId xmlns:p14="http://schemas.microsoft.com/office/powerpoint/2010/main" val="182261352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1957804" y="1087895"/>
            <a:ext cx="2257936" cy="1226695"/>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7" name="文本框 6"/>
          <p:cNvSpPr txBox="1"/>
          <p:nvPr/>
        </p:nvSpPr>
        <p:spPr>
          <a:xfrm>
            <a:off x="1847206" y="2795920"/>
            <a:ext cx="2606040" cy="1198880"/>
          </a:xfrm>
          <a:prstGeom prst="rect">
            <a:avLst/>
          </a:prstGeom>
          <a:solidFill>
            <a:srgbClr val="5B1A56">
              <a:alpha val="77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bg1"/>
                </a:solidFill>
                <a:latin typeface="Kaiti SC" charset="-122"/>
                <a:ea typeface="Kaiti SC" charset="-122"/>
                <a:cs typeface="Kaiti SC" charset="-122"/>
              </a:rPr>
              <a:t>生产力是人类在生产实践中形成的改造和影响自然使其适合社会需要的物质力量。</a:t>
            </a:r>
          </a:p>
        </p:txBody>
      </p:sp>
      <p:sp>
        <p:nvSpPr>
          <p:cNvPr id="8" name="文本框 7"/>
          <p:cNvSpPr txBox="1"/>
          <p:nvPr/>
        </p:nvSpPr>
        <p:spPr>
          <a:xfrm>
            <a:off x="6317606" y="1452578"/>
            <a:ext cx="1116330" cy="3683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bg1"/>
                </a:solidFill>
                <a:latin typeface="Kaiti SC" charset="-122"/>
                <a:ea typeface="Kaiti SC" charset="-122"/>
                <a:cs typeface="Kaiti SC" charset="-122"/>
              </a:rPr>
              <a:t>劳动资料</a:t>
            </a:r>
          </a:p>
        </p:txBody>
      </p:sp>
      <p:sp>
        <p:nvSpPr>
          <p:cNvPr id="9" name="文本框 8"/>
          <p:cNvSpPr txBox="1"/>
          <p:nvPr/>
        </p:nvSpPr>
        <p:spPr>
          <a:xfrm>
            <a:off x="6317607" y="2314590"/>
            <a:ext cx="1116965" cy="3683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defRPr b="1">
                <a:solidFill>
                  <a:schemeClr val="bg1"/>
                </a:solidFill>
                <a:latin typeface="Kaiti SC" charset="-122"/>
                <a:ea typeface="Kaiti SC" charset="-122"/>
                <a:cs typeface="Kaiti SC" charset="-122"/>
              </a:defRPr>
            </a:lvl1pPr>
          </a:lstStyle>
          <a:p>
            <a:r>
              <a:rPr lang="zh-CN" altLang="en-US" dirty="0"/>
              <a:t>劳动对象</a:t>
            </a:r>
          </a:p>
        </p:txBody>
      </p:sp>
      <p:sp>
        <p:nvSpPr>
          <p:cNvPr id="10" name="文本框 9"/>
          <p:cNvSpPr txBox="1"/>
          <p:nvPr/>
        </p:nvSpPr>
        <p:spPr>
          <a:xfrm>
            <a:off x="6317606" y="3211210"/>
            <a:ext cx="1116330" cy="3683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劳动者</a:t>
            </a:r>
          </a:p>
        </p:txBody>
      </p:sp>
      <p:sp>
        <p:nvSpPr>
          <p:cNvPr id="11" name="文本框 10"/>
          <p:cNvSpPr txBox="1"/>
          <p:nvPr/>
        </p:nvSpPr>
        <p:spPr>
          <a:xfrm>
            <a:off x="6341101" y="4118625"/>
            <a:ext cx="1169670" cy="3683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科学技术</a:t>
            </a:r>
          </a:p>
        </p:txBody>
      </p:sp>
      <p:sp>
        <p:nvSpPr>
          <p:cNvPr id="12" name="文本框 11"/>
          <p:cNvSpPr txBox="1"/>
          <p:nvPr/>
        </p:nvSpPr>
        <p:spPr>
          <a:xfrm>
            <a:off x="6341737" y="5033025"/>
            <a:ext cx="1169035" cy="3683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科学管理</a:t>
            </a:r>
          </a:p>
        </p:txBody>
      </p:sp>
      <p:sp>
        <p:nvSpPr>
          <p:cNvPr id="13" name="任意多边形 12"/>
          <p:cNvSpPr/>
          <p:nvPr/>
        </p:nvSpPr>
        <p:spPr>
          <a:xfrm>
            <a:off x="5300337" y="1648475"/>
            <a:ext cx="10795" cy="3497580"/>
          </a:xfrm>
          <a:custGeom>
            <a:avLst/>
            <a:gdLst>
              <a:gd name="connisteX0" fmla="*/ 10795 w 10795"/>
              <a:gd name="connsiteY0" fmla="*/ 0 h 3497580"/>
              <a:gd name="connisteX1" fmla="*/ 0 w 10795"/>
              <a:gd name="connsiteY1" fmla="*/ 3497580 h 3497580"/>
            </a:gdLst>
            <a:ahLst/>
            <a:cxnLst>
              <a:cxn ang="0">
                <a:pos x="connisteX0" y="connsiteY0"/>
              </a:cxn>
              <a:cxn ang="0">
                <a:pos x="connisteX1" y="connsiteY1"/>
              </a:cxn>
            </a:cxnLst>
            <a:rect l="l" t="t" r="r" b="b"/>
            <a:pathLst>
              <a:path w="10795" h="3497580">
                <a:moveTo>
                  <a:pt x="10795" y="0"/>
                </a:moveTo>
                <a:cubicBezTo>
                  <a:pt x="6985" y="1165860"/>
                  <a:pt x="3810" y="2331720"/>
                  <a:pt x="0" y="349758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4" name="任意多边形 13"/>
          <p:cNvSpPr/>
          <p:nvPr/>
        </p:nvSpPr>
        <p:spPr>
          <a:xfrm>
            <a:off x="4460232" y="3392185"/>
            <a:ext cx="1848485" cy="10160"/>
          </a:xfrm>
          <a:custGeom>
            <a:avLst/>
            <a:gdLst>
              <a:gd name="connisteX0" fmla="*/ 0 w 1848485"/>
              <a:gd name="connsiteY0" fmla="*/ 10160 h 10160"/>
              <a:gd name="connisteX1" fmla="*/ 1848485 w 1848485"/>
              <a:gd name="connsiteY1" fmla="*/ 0 h 10160"/>
            </a:gdLst>
            <a:ahLst/>
            <a:cxnLst>
              <a:cxn ang="0">
                <a:pos x="connisteX0" y="connsiteY0"/>
              </a:cxn>
              <a:cxn ang="0">
                <a:pos x="connisteX1" y="connsiteY1"/>
              </a:cxn>
            </a:cxnLst>
            <a:rect l="l" t="t" r="r" b="b"/>
            <a:pathLst>
              <a:path w="1848485" h="10160">
                <a:moveTo>
                  <a:pt x="0" y="10160"/>
                </a:moveTo>
                <a:cubicBezTo>
                  <a:pt x="615950" y="6985"/>
                  <a:pt x="1232535" y="3175"/>
                  <a:pt x="1848485"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5" name="任意多边形 14"/>
          <p:cNvSpPr/>
          <p:nvPr/>
        </p:nvSpPr>
        <p:spPr>
          <a:xfrm>
            <a:off x="5300337" y="1669430"/>
            <a:ext cx="1019175" cy="0"/>
          </a:xfrm>
          <a:custGeom>
            <a:avLst/>
            <a:gdLst>
              <a:gd name="connisteX0" fmla="*/ 0 w 1019175"/>
              <a:gd name="connsiteY0" fmla="*/ 0 h 0"/>
              <a:gd name="connisteX1" fmla="*/ 1019175 w 1019175"/>
              <a:gd name="connsiteY1" fmla="*/ 0 h 0"/>
            </a:gdLst>
            <a:ahLst/>
            <a:cxnLst>
              <a:cxn ang="0">
                <a:pos x="connisteX0" y="connsiteY0"/>
              </a:cxn>
              <a:cxn ang="0">
                <a:pos x="connisteX1" y="connsiteY1"/>
              </a:cxn>
            </a:cxnLst>
            <a:rect l="l" t="t" r="r" b="b"/>
            <a:pathLst>
              <a:path w="1019175">
                <a:moveTo>
                  <a:pt x="0" y="0"/>
                </a:moveTo>
                <a:cubicBezTo>
                  <a:pt x="339725" y="0"/>
                  <a:pt x="679450" y="0"/>
                  <a:pt x="1019175"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6" name="任意多边形 15"/>
          <p:cNvSpPr/>
          <p:nvPr/>
        </p:nvSpPr>
        <p:spPr>
          <a:xfrm>
            <a:off x="5300337" y="2499375"/>
            <a:ext cx="1019175" cy="10160"/>
          </a:xfrm>
          <a:custGeom>
            <a:avLst/>
            <a:gdLst>
              <a:gd name="connisteX0" fmla="*/ 0 w 1019175"/>
              <a:gd name="connsiteY0" fmla="*/ 10160 h 10160"/>
              <a:gd name="connisteX1" fmla="*/ 1019175 w 1019175"/>
              <a:gd name="connsiteY1" fmla="*/ 0 h 10160"/>
            </a:gdLst>
            <a:ahLst/>
            <a:cxnLst>
              <a:cxn ang="0">
                <a:pos x="connisteX0" y="connsiteY0"/>
              </a:cxn>
              <a:cxn ang="0">
                <a:pos x="connisteX1" y="connsiteY1"/>
              </a:cxn>
            </a:cxnLst>
            <a:rect l="l" t="t" r="r" b="b"/>
            <a:pathLst>
              <a:path w="1019175" h="10160">
                <a:moveTo>
                  <a:pt x="0" y="10160"/>
                </a:moveTo>
                <a:cubicBezTo>
                  <a:pt x="339725" y="6985"/>
                  <a:pt x="679450" y="3175"/>
                  <a:pt x="1019175"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7" name="任意多边形 16"/>
          <p:cNvSpPr/>
          <p:nvPr/>
        </p:nvSpPr>
        <p:spPr>
          <a:xfrm>
            <a:off x="5300337" y="4389770"/>
            <a:ext cx="1029335" cy="10160"/>
          </a:xfrm>
          <a:custGeom>
            <a:avLst/>
            <a:gdLst>
              <a:gd name="connisteX0" fmla="*/ 0 w 1029335"/>
              <a:gd name="connsiteY0" fmla="*/ 0 h 10160"/>
              <a:gd name="connisteX1" fmla="*/ 1029335 w 1029335"/>
              <a:gd name="connsiteY1" fmla="*/ 10160 h 10160"/>
            </a:gdLst>
            <a:ahLst/>
            <a:cxnLst>
              <a:cxn ang="0">
                <a:pos x="connisteX0" y="connsiteY0"/>
              </a:cxn>
              <a:cxn ang="0">
                <a:pos x="connisteX1" y="connsiteY1"/>
              </a:cxn>
            </a:cxnLst>
            <a:rect l="l" t="t" r="r" b="b"/>
            <a:pathLst>
              <a:path w="1029335" h="10160">
                <a:moveTo>
                  <a:pt x="0" y="0"/>
                </a:moveTo>
                <a:cubicBezTo>
                  <a:pt x="342900" y="3175"/>
                  <a:pt x="686435" y="6985"/>
                  <a:pt x="1029335" y="1016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8" name="任意多边形 17"/>
          <p:cNvSpPr/>
          <p:nvPr/>
        </p:nvSpPr>
        <p:spPr>
          <a:xfrm>
            <a:off x="5290176" y="5114305"/>
            <a:ext cx="1060450" cy="0"/>
          </a:xfrm>
          <a:custGeom>
            <a:avLst/>
            <a:gdLst>
              <a:gd name="connisteX0" fmla="*/ 0 w 1060450"/>
              <a:gd name="connsiteY0" fmla="*/ 0 h 0"/>
              <a:gd name="connisteX1" fmla="*/ 1060450 w 1060450"/>
              <a:gd name="connsiteY1" fmla="*/ 0 h 0"/>
            </a:gdLst>
            <a:ahLst/>
            <a:cxnLst>
              <a:cxn ang="0">
                <a:pos x="connisteX0" y="connsiteY0"/>
              </a:cxn>
              <a:cxn ang="0">
                <a:pos x="connisteX1" y="connsiteY1"/>
              </a:cxn>
            </a:cxnLst>
            <a:rect l="l" t="t" r="r" b="b"/>
            <a:pathLst>
              <a:path w="1060450">
                <a:moveTo>
                  <a:pt x="0" y="0"/>
                </a:moveTo>
                <a:cubicBezTo>
                  <a:pt x="353695" y="0"/>
                  <a:pt x="706755" y="0"/>
                  <a:pt x="1060450"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19" name="文本框 18"/>
          <p:cNvSpPr txBox="1"/>
          <p:nvPr/>
        </p:nvSpPr>
        <p:spPr>
          <a:xfrm>
            <a:off x="9070947" y="1772935"/>
            <a:ext cx="461665" cy="1308100"/>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b="1">
                <a:solidFill>
                  <a:schemeClr val="bg1"/>
                </a:solidFill>
                <a:latin typeface="Kaiti SC" charset="-122"/>
                <a:ea typeface="Kaiti SC" charset="-122"/>
                <a:cs typeface="Kaiti SC" charset="-122"/>
              </a:rPr>
              <a:t>实体性要素</a:t>
            </a:r>
          </a:p>
        </p:txBody>
      </p:sp>
      <p:sp>
        <p:nvSpPr>
          <p:cNvPr id="20" name="文本框 19"/>
          <p:cNvSpPr txBox="1"/>
          <p:nvPr/>
        </p:nvSpPr>
        <p:spPr>
          <a:xfrm>
            <a:off x="9070947" y="3994801"/>
            <a:ext cx="461665" cy="1609725"/>
          </a:xfrm>
          <a:prstGeom prst="rect">
            <a:avLst/>
          </a:prstGeom>
          <a:solidFill>
            <a:srgbClr val="5B1A56">
              <a:alpha val="68000"/>
            </a:srgb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b="1">
                <a:solidFill>
                  <a:schemeClr val="bg1"/>
                </a:solidFill>
                <a:latin typeface="Kaiti SC" charset="-122"/>
                <a:ea typeface="Kaiti SC" charset="-122"/>
                <a:cs typeface="Kaiti SC" charset="-122"/>
              </a:rPr>
              <a:t>非实体性要素</a:t>
            </a:r>
          </a:p>
        </p:txBody>
      </p:sp>
      <p:sp>
        <p:nvSpPr>
          <p:cNvPr id="21" name="任意多边形 20"/>
          <p:cNvSpPr/>
          <p:nvPr/>
        </p:nvSpPr>
        <p:spPr>
          <a:xfrm>
            <a:off x="8230861" y="1574815"/>
            <a:ext cx="10160" cy="1859280"/>
          </a:xfrm>
          <a:custGeom>
            <a:avLst/>
            <a:gdLst>
              <a:gd name="connisteX0" fmla="*/ 0 w 10160"/>
              <a:gd name="connsiteY0" fmla="*/ 0 h 1859280"/>
              <a:gd name="connisteX1" fmla="*/ 10160 w 10160"/>
              <a:gd name="connsiteY1" fmla="*/ 1859280 h 1859280"/>
            </a:gdLst>
            <a:ahLst/>
            <a:cxnLst>
              <a:cxn ang="0">
                <a:pos x="connisteX0" y="connsiteY0"/>
              </a:cxn>
              <a:cxn ang="0">
                <a:pos x="connisteX1" y="connsiteY1"/>
              </a:cxn>
            </a:cxnLst>
            <a:rect l="l" t="t" r="r" b="b"/>
            <a:pathLst>
              <a:path w="10160" h="1859280">
                <a:moveTo>
                  <a:pt x="0" y="0"/>
                </a:moveTo>
                <a:cubicBezTo>
                  <a:pt x="3175" y="619760"/>
                  <a:pt x="6985" y="1239520"/>
                  <a:pt x="10160" y="185928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2" name="任意多边形 21"/>
          <p:cNvSpPr/>
          <p:nvPr/>
        </p:nvSpPr>
        <p:spPr>
          <a:xfrm>
            <a:off x="7432667" y="1606566"/>
            <a:ext cx="808355" cy="10795"/>
          </a:xfrm>
          <a:custGeom>
            <a:avLst/>
            <a:gdLst>
              <a:gd name="connisteX0" fmla="*/ 0 w 808355"/>
              <a:gd name="connsiteY0" fmla="*/ 0 h 10795"/>
              <a:gd name="connisteX1" fmla="*/ 808355 w 808355"/>
              <a:gd name="connsiteY1" fmla="*/ 10795 h 10795"/>
            </a:gdLst>
            <a:ahLst/>
            <a:cxnLst>
              <a:cxn ang="0">
                <a:pos x="connisteX0" y="connsiteY0"/>
              </a:cxn>
              <a:cxn ang="0">
                <a:pos x="connisteX1" y="connsiteY1"/>
              </a:cxn>
            </a:cxnLst>
            <a:rect l="l" t="t" r="r" b="b"/>
            <a:pathLst>
              <a:path w="808355" h="10795">
                <a:moveTo>
                  <a:pt x="0" y="0"/>
                </a:moveTo>
                <a:cubicBezTo>
                  <a:pt x="269240" y="3810"/>
                  <a:pt x="539115" y="6985"/>
                  <a:pt x="808355" y="10795"/>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3" name="任意多边形 22"/>
          <p:cNvSpPr/>
          <p:nvPr/>
        </p:nvSpPr>
        <p:spPr>
          <a:xfrm>
            <a:off x="7432666" y="2499375"/>
            <a:ext cx="1648460" cy="10160"/>
          </a:xfrm>
          <a:custGeom>
            <a:avLst/>
            <a:gdLst>
              <a:gd name="connisteX0" fmla="*/ 0 w 1648460"/>
              <a:gd name="connsiteY0" fmla="*/ 10160 h 10160"/>
              <a:gd name="connisteX1" fmla="*/ 1648460 w 1648460"/>
              <a:gd name="connsiteY1" fmla="*/ 0 h 10160"/>
            </a:gdLst>
            <a:ahLst/>
            <a:cxnLst>
              <a:cxn ang="0">
                <a:pos x="connisteX0" y="connsiteY0"/>
              </a:cxn>
              <a:cxn ang="0">
                <a:pos x="connisteX1" y="connsiteY1"/>
              </a:cxn>
            </a:cxnLst>
            <a:rect l="l" t="t" r="r" b="b"/>
            <a:pathLst>
              <a:path w="1648460" h="10160">
                <a:moveTo>
                  <a:pt x="0" y="10160"/>
                </a:moveTo>
                <a:cubicBezTo>
                  <a:pt x="549275" y="6985"/>
                  <a:pt x="1099185" y="3175"/>
                  <a:pt x="1648460"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4" name="任意多边形 23"/>
          <p:cNvSpPr/>
          <p:nvPr/>
        </p:nvSpPr>
        <p:spPr>
          <a:xfrm>
            <a:off x="7453621" y="3413140"/>
            <a:ext cx="787400" cy="0"/>
          </a:xfrm>
          <a:custGeom>
            <a:avLst/>
            <a:gdLst>
              <a:gd name="connisteX0" fmla="*/ 0 w 787400"/>
              <a:gd name="connsiteY0" fmla="*/ 0 h 0"/>
              <a:gd name="connisteX1" fmla="*/ 787400 w 787400"/>
              <a:gd name="connsiteY1" fmla="*/ 0 h 0"/>
            </a:gdLst>
            <a:ahLst/>
            <a:cxnLst>
              <a:cxn ang="0">
                <a:pos x="connisteX0" y="connsiteY0"/>
              </a:cxn>
              <a:cxn ang="0">
                <a:pos x="connisteX1" y="connsiteY1"/>
              </a:cxn>
            </a:cxnLst>
            <a:rect l="l" t="t" r="r" b="b"/>
            <a:pathLst>
              <a:path w="787400">
                <a:moveTo>
                  <a:pt x="0" y="0"/>
                </a:moveTo>
                <a:cubicBezTo>
                  <a:pt x="262255" y="0"/>
                  <a:pt x="525145" y="0"/>
                  <a:pt x="787400" y="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5" name="任意多边形 27"/>
          <p:cNvSpPr/>
          <p:nvPr/>
        </p:nvSpPr>
        <p:spPr>
          <a:xfrm>
            <a:off x="7516487" y="4305951"/>
            <a:ext cx="682625" cy="20955"/>
          </a:xfrm>
          <a:custGeom>
            <a:avLst/>
            <a:gdLst>
              <a:gd name="connisteX0" fmla="*/ 0 w 682625"/>
              <a:gd name="connsiteY0" fmla="*/ 0 h 20955"/>
              <a:gd name="connisteX1" fmla="*/ 682625 w 682625"/>
              <a:gd name="connsiteY1" fmla="*/ 20955 h 20955"/>
            </a:gdLst>
            <a:ahLst/>
            <a:cxnLst>
              <a:cxn ang="0">
                <a:pos x="connisteX0" y="connsiteY0"/>
              </a:cxn>
              <a:cxn ang="0">
                <a:pos x="connisteX1" y="connsiteY1"/>
              </a:cxn>
            </a:cxnLst>
            <a:rect l="l" t="t" r="r" b="b"/>
            <a:pathLst>
              <a:path w="682625" h="20955">
                <a:moveTo>
                  <a:pt x="0" y="0"/>
                </a:moveTo>
                <a:cubicBezTo>
                  <a:pt x="227330" y="6985"/>
                  <a:pt x="455295" y="13970"/>
                  <a:pt x="682625" y="20955"/>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6" name="任意多边形 28"/>
          <p:cNvSpPr/>
          <p:nvPr/>
        </p:nvSpPr>
        <p:spPr>
          <a:xfrm>
            <a:off x="7516487" y="5135261"/>
            <a:ext cx="714375" cy="20955"/>
          </a:xfrm>
          <a:custGeom>
            <a:avLst/>
            <a:gdLst>
              <a:gd name="connisteX0" fmla="*/ 0 w 714375"/>
              <a:gd name="connsiteY0" fmla="*/ 0 h 20955"/>
              <a:gd name="connisteX1" fmla="*/ 714375 w 714375"/>
              <a:gd name="connsiteY1" fmla="*/ 20955 h 20955"/>
            </a:gdLst>
            <a:ahLst/>
            <a:cxnLst>
              <a:cxn ang="0">
                <a:pos x="connisteX0" y="connsiteY0"/>
              </a:cxn>
              <a:cxn ang="0">
                <a:pos x="connisteX1" y="connsiteY1"/>
              </a:cxn>
            </a:cxnLst>
            <a:rect l="l" t="t" r="r" b="b"/>
            <a:pathLst>
              <a:path w="714375" h="20955">
                <a:moveTo>
                  <a:pt x="0" y="0"/>
                </a:moveTo>
                <a:cubicBezTo>
                  <a:pt x="238125" y="6985"/>
                  <a:pt x="476250" y="13970"/>
                  <a:pt x="714375" y="20955"/>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7" name="任意多边形 29"/>
          <p:cNvSpPr/>
          <p:nvPr/>
        </p:nvSpPr>
        <p:spPr>
          <a:xfrm>
            <a:off x="8167362" y="4326905"/>
            <a:ext cx="10795" cy="819150"/>
          </a:xfrm>
          <a:custGeom>
            <a:avLst/>
            <a:gdLst>
              <a:gd name="connisteX0" fmla="*/ 0 w 10795"/>
              <a:gd name="connsiteY0" fmla="*/ 0 h 819150"/>
              <a:gd name="connisteX1" fmla="*/ 10795 w 10795"/>
              <a:gd name="connsiteY1" fmla="*/ 819150 h 819150"/>
            </a:gdLst>
            <a:ahLst/>
            <a:cxnLst>
              <a:cxn ang="0">
                <a:pos x="connisteX0" y="connsiteY0"/>
              </a:cxn>
              <a:cxn ang="0">
                <a:pos x="connisteX1" y="connsiteY1"/>
              </a:cxn>
            </a:cxnLst>
            <a:rect l="l" t="t" r="r" b="b"/>
            <a:pathLst>
              <a:path w="10795" h="819150">
                <a:moveTo>
                  <a:pt x="0" y="0"/>
                </a:moveTo>
                <a:cubicBezTo>
                  <a:pt x="3810" y="273050"/>
                  <a:pt x="6985" y="546100"/>
                  <a:pt x="10795" y="81915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8" name="任意多边形 30"/>
          <p:cNvSpPr/>
          <p:nvPr/>
        </p:nvSpPr>
        <p:spPr>
          <a:xfrm>
            <a:off x="8178156" y="4715525"/>
            <a:ext cx="902970" cy="10160"/>
          </a:xfrm>
          <a:custGeom>
            <a:avLst/>
            <a:gdLst>
              <a:gd name="connisteX0" fmla="*/ 0 w 902970"/>
              <a:gd name="connsiteY0" fmla="*/ 0 h 10160"/>
              <a:gd name="connisteX1" fmla="*/ 902970 w 902970"/>
              <a:gd name="connsiteY1" fmla="*/ 10160 h 10160"/>
            </a:gdLst>
            <a:ahLst/>
            <a:cxnLst>
              <a:cxn ang="0">
                <a:pos x="connisteX0" y="connsiteY0"/>
              </a:cxn>
              <a:cxn ang="0">
                <a:pos x="connisteX1" y="connsiteY1"/>
              </a:cxn>
            </a:cxnLst>
            <a:rect l="l" t="t" r="r" b="b"/>
            <a:pathLst>
              <a:path w="902970" h="10160">
                <a:moveTo>
                  <a:pt x="0" y="0"/>
                </a:moveTo>
                <a:cubicBezTo>
                  <a:pt x="300990" y="3175"/>
                  <a:pt x="601980" y="6985"/>
                  <a:pt x="902970" y="10160"/>
                </a:cubicBezTo>
              </a:path>
            </a:pathLst>
          </a:custGeom>
          <a:solidFill>
            <a:srgbClr val="5B1A56">
              <a:alpha val="68000"/>
            </a:srgbClr>
          </a:solidFill>
          <a:ln>
            <a:solidFill>
              <a:schemeClr val="dk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solidFill>
                <a:schemeClr val="bg1"/>
              </a:solidFill>
              <a:latin typeface="Kaiti SC" charset="-122"/>
              <a:ea typeface="Kaiti SC" charset="-122"/>
              <a:cs typeface="Kaiti SC" charset="-122"/>
            </a:endParaRPr>
          </a:p>
        </p:txBody>
      </p:sp>
      <p:sp>
        <p:nvSpPr>
          <p:cNvPr id="29" name="文本框 28"/>
          <p:cNvSpPr txBox="1"/>
          <p:nvPr/>
        </p:nvSpPr>
        <p:spPr>
          <a:xfrm>
            <a:off x="2228490" y="1452578"/>
            <a:ext cx="1723549" cy="461665"/>
          </a:xfrm>
          <a:prstGeom prst="rect">
            <a:avLst/>
          </a:prstGeom>
          <a:noFill/>
        </p:spPr>
        <p:txBody>
          <a:bodyPr wrap="none" rtlCol="0">
            <a:spAutoFit/>
          </a:bodyPr>
          <a:lstStyle/>
          <a:p>
            <a:r>
              <a:rPr kumimoji="1" lang="zh-CN" altLang="en-US" sz="2400" dirty="0" smtClean="0">
                <a:solidFill>
                  <a:srgbClr val="5B1A56"/>
                </a:solidFill>
                <a:latin typeface="Microsoft YaHei" charset="0"/>
                <a:ea typeface="Microsoft YaHei" charset="0"/>
                <a:cs typeface="Microsoft YaHei" charset="0"/>
              </a:rPr>
              <a:t>生产力结构</a:t>
            </a:r>
            <a:endParaRPr kumimoji="1" lang="zh-CN" altLang="en-US" sz="2400" dirty="0">
              <a:solidFill>
                <a:srgbClr val="5B1A56"/>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09243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4627638" y="898886"/>
            <a:ext cx="5276383" cy="637443"/>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6" name="矩形 5"/>
          <p:cNvSpPr/>
          <p:nvPr/>
        </p:nvSpPr>
        <p:spPr>
          <a:xfrm>
            <a:off x="5050997" y="988962"/>
            <a:ext cx="4426212" cy="461665"/>
          </a:xfrm>
          <a:prstGeom prst="rect">
            <a:avLst/>
          </a:prstGeom>
        </p:spPr>
        <p:txBody>
          <a:bodyPr wrap="none">
            <a:spAutoFit/>
          </a:bodyPr>
          <a:lstStyle/>
          <a:p>
            <a:pPr>
              <a:spcBef>
                <a:spcPct val="50000"/>
              </a:spcBef>
              <a:buFontTx/>
              <a:buNone/>
            </a:pPr>
            <a:r>
              <a:rPr lang="zh-CN" altLang="en-US" sz="2400" b="1" dirty="0" smtClean="0">
                <a:solidFill>
                  <a:srgbClr val="000000"/>
                </a:solidFill>
                <a:latin typeface="Microsoft YaHei" charset="0"/>
                <a:ea typeface="Microsoft YaHei" charset="0"/>
                <a:cs typeface="Microsoft YaHei" charset="0"/>
              </a:rPr>
              <a:t>劳动资料</a:t>
            </a:r>
            <a:r>
              <a:rPr lang="en-US" altLang="zh-CN" sz="2400" b="1" dirty="0" smtClean="0">
                <a:solidFill>
                  <a:srgbClr val="000000"/>
                </a:solidFill>
                <a:latin typeface="Microsoft YaHei" charset="0"/>
                <a:ea typeface="Microsoft YaHei" charset="0"/>
                <a:cs typeface="Microsoft YaHei" charset="0"/>
              </a:rPr>
              <a:t>(</a:t>
            </a:r>
            <a:r>
              <a:rPr lang="zh-CN" altLang="en-US" sz="2400" b="1" dirty="0" smtClean="0">
                <a:solidFill>
                  <a:srgbClr val="000000"/>
                </a:solidFill>
                <a:latin typeface="Microsoft YaHei" charset="0"/>
                <a:ea typeface="Microsoft YaHei" charset="0"/>
                <a:cs typeface="Microsoft YaHei" charset="0"/>
              </a:rPr>
              <a:t>生产工具占主要地位</a:t>
            </a:r>
            <a:r>
              <a:rPr lang="en-US" altLang="zh-CN" sz="2400" b="1" dirty="0" smtClean="0">
                <a:solidFill>
                  <a:srgbClr val="000000"/>
                </a:solidFill>
                <a:latin typeface="Microsoft YaHei" charset="0"/>
                <a:ea typeface="Microsoft YaHei" charset="0"/>
                <a:cs typeface="Microsoft YaHei" charset="0"/>
              </a:rPr>
              <a:t>)</a:t>
            </a:r>
            <a:endParaRPr lang="en-US" altLang="zh-CN" sz="2400" b="1" dirty="0">
              <a:solidFill>
                <a:srgbClr val="000000"/>
              </a:solidFill>
              <a:latin typeface="Microsoft YaHei" charset="0"/>
              <a:ea typeface="Microsoft YaHei" charset="0"/>
              <a:cs typeface="Microsoft YaHei" charset="0"/>
            </a:endParaRPr>
          </a:p>
        </p:txBody>
      </p:sp>
      <p:sp>
        <p:nvSpPr>
          <p:cNvPr id="7" name="矩形 6"/>
          <p:cNvSpPr/>
          <p:nvPr/>
        </p:nvSpPr>
        <p:spPr>
          <a:xfrm>
            <a:off x="504351" y="1557642"/>
            <a:ext cx="11376561" cy="1255728"/>
          </a:xfrm>
          <a:prstGeom prst="rect">
            <a:avLst/>
          </a:prstGeom>
        </p:spPr>
        <p:txBody>
          <a:bodyPr wrap="square">
            <a:spAutoFit/>
          </a:bodyPr>
          <a:lstStyle/>
          <a:p>
            <a:pPr algn="just">
              <a:lnSpc>
                <a:spcPct val="135000"/>
              </a:lnSpc>
              <a:spcBef>
                <a:spcPct val="50000"/>
              </a:spcBef>
              <a:buFontTx/>
              <a:buNone/>
            </a:pPr>
            <a:r>
              <a:rPr lang="zh-CN" altLang="en-US" sz="2800" b="1" dirty="0" smtClean="0">
                <a:solidFill>
                  <a:srgbClr val="5B1A56"/>
                </a:solidFill>
                <a:latin typeface="Kaiti SC" charset="-122"/>
                <a:ea typeface="Kaiti SC" charset="-122"/>
                <a:cs typeface="Kaiti SC" charset="-122"/>
              </a:rPr>
              <a:t>人们在劳动过程中用以改变或影响劳动对象的物质资料或物质条件。是人和劳动对象之间的媒介体。其中最重要的是生产工具。</a:t>
            </a:r>
            <a:endParaRPr lang="zh-CN" altLang="en-US" sz="2800" b="1" dirty="0">
              <a:solidFill>
                <a:srgbClr val="5B1A56"/>
              </a:solidFill>
              <a:latin typeface="Kaiti SC" charset="-122"/>
              <a:ea typeface="Kaiti SC" charset="-122"/>
              <a:cs typeface="Kaiti SC"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46" y="2067376"/>
            <a:ext cx="11911592" cy="2144447"/>
          </a:xfrm>
          <a:prstGeom prst="rect">
            <a:avLst/>
          </a:prstGeom>
          <a:effectLst>
            <a:softEdge rad="1066800"/>
          </a:effectLst>
        </p:spPr>
      </p:pic>
      <p:sp>
        <p:nvSpPr>
          <p:cNvPr id="9" name="矩形 8"/>
          <p:cNvSpPr/>
          <p:nvPr/>
        </p:nvSpPr>
        <p:spPr>
          <a:xfrm>
            <a:off x="504351" y="3478558"/>
            <a:ext cx="10341293" cy="461665"/>
          </a:xfrm>
          <a:prstGeom prst="rect">
            <a:avLst/>
          </a:prstGeom>
        </p:spPr>
        <p:txBody>
          <a:bodyPr wrap="none">
            <a:spAutoFit/>
          </a:bodyPr>
          <a:lstStyle/>
          <a:p>
            <a:r>
              <a:rPr lang="zh-CN" altLang="en-US" sz="2400" b="1" dirty="0" smtClean="0">
                <a:solidFill>
                  <a:srgbClr val="5B1A56"/>
                </a:solidFill>
                <a:latin typeface="Kaiti SC" charset="-122"/>
                <a:ea typeface="Kaiti SC" charset="-122"/>
                <a:cs typeface="Kaiti SC" charset="-122"/>
              </a:rPr>
              <a:t>生产工具的性质：在一定意义上，各种生产工具都是人体自然器官的延长。</a:t>
            </a:r>
            <a:endParaRPr lang="zh-CN" altLang="en-US" sz="2400" dirty="0">
              <a:solidFill>
                <a:srgbClr val="5B1A56"/>
              </a:solidFill>
              <a:latin typeface="Kaiti SC" charset="-122"/>
              <a:ea typeface="Kaiti SC" charset="-122"/>
              <a:cs typeface="Kaiti SC"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02" y="4082329"/>
            <a:ext cx="3642171" cy="27756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46" y="4082329"/>
            <a:ext cx="3770250" cy="2633566"/>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717" y="4102880"/>
            <a:ext cx="4755113" cy="109479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5717" y="5197671"/>
            <a:ext cx="4769224" cy="1660330"/>
          </a:xfrm>
          <a:prstGeom prst="rect">
            <a:avLst/>
          </a:prstGeom>
        </p:spPr>
      </p:pic>
      <p:grpSp>
        <p:nvGrpSpPr>
          <p:cNvPr id="14" name="Group 14"/>
          <p:cNvGrpSpPr>
            <a:grpSpLocks/>
          </p:cNvGrpSpPr>
          <p:nvPr/>
        </p:nvGrpSpPr>
        <p:grpSpPr bwMode="auto">
          <a:xfrm>
            <a:off x="2351907" y="686578"/>
            <a:ext cx="2171869" cy="904577"/>
            <a:chOff x="0" y="-7"/>
            <a:chExt cx="1610" cy="1239"/>
          </a:xfrm>
        </p:grpSpPr>
        <p:grpSp>
          <p:nvGrpSpPr>
            <p:cNvPr id="15" name="Group 15"/>
            <p:cNvGrpSpPr>
              <a:grpSpLocks/>
            </p:cNvGrpSpPr>
            <p:nvPr/>
          </p:nvGrpSpPr>
          <p:grpSpPr bwMode="auto">
            <a:xfrm>
              <a:off x="203" y="-7"/>
              <a:ext cx="1232" cy="1239"/>
              <a:chOff x="-4" y="-7"/>
              <a:chExt cx="1232" cy="1239"/>
            </a:xfrm>
          </p:grpSpPr>
          <p:pic>
            <p:nvPicPr>
              <p:cNvPr id="17" name="Picture 16"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28"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val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7"/>
                <a:ext cx="1229" cy="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18"/>
              <p:cNvSpPr>
                <a:spLocks/>
              </p:cNvSpPr>
              <p:nvPr/>
            </p:nvSpPr>
            <p:spPr bwMode="auto">
              <a:xfrm>
                <a:off x="127" y="25"/>
                <a:ext cx="958" cy="425"/>
              </a:xfrm>
              <a:custGeom>
                <a:avLst/>
                <a:gdLst>
                  <a:gd name="T0" fmla="*/ 261 w 1321"/>
                  <a:gd name="T1" fmla="*/ 30 h 712"/>
                  <a:gd name="T2" fmla="*/ 265 w 1321"/>
                  <a:gd name="T3" fmla="*/ 33 h 712"/>
                  <a:gd name="T4" fmla="*/ 265 w 1321"/>
                  <a:gd name="T5" fmla="*/ 36 h 712"/>
                  <a:gd name="T6" fmla="*/ 264 w 1321"/>
                  <a:gd name="T7" fmla="*/ 39 h 712"/>
                  <a:gd name="T8" fmla="*/ 260 w 1321"/>
                  <a:gd name="T9" fmla="*/ 42 h 712"/>
                  <a:gd name="T10" fmla="*/ 255 w 1321"/>
                  <a:gd name="T11" fmla="*/ 44 h 712"/>
                  <a:gd name="T12" fmla="*/ 249 w 1321"/>
                  <a:gd name="T13" fmla="*/ 45 h 712"/>
                  <a:gd name="T14" fmla="*/ 240 w 1321"/>
                  <a:gd name="T15" fmla="*/ 48 h 712"/>
                  <a:gd name="T16" fmla="*/ 230 w 1321"/>
                  <a:gd name="T17" fmla="*/ 49 h 712"/>
                  <a:gd name="T18" fmla="*/ 219 w 1321"/>
                  <a:gd name="T19" fmla="*/ 51 h 712"/>
                  <a:gd name="T20" fmla="*/ 207 w 1321"/>
                  <a:gd name="T21" fmla="*/ 52 h 712"/>
                  <a:gd name="T22" fmla="*/ 194 w 1321"/>
                  <a:gd name="T23" fmla="*/ 53 h 712"/>
                  <a:gd name="T24" fmla="*/ 180 w 1321"/>
                  <a:gd name="T25" fmla="*/ 54 h 712"/>
                  <a:gd name="T26" fmla="*/ 165 w 1321"/>
                  <a:gd name="T27" fmla="*/ 54 h 712"/>
                  <a:gd name="T28" fmla="*/ 160 w 1321"/>
                  <a:gd name="T29" fmla="*/ 54 h 712"/>
                  <a:gd name="T30" fmla="*/ 95 w 1321"/>
                  <a:gd name="T31" fmla="*/ 54 h 712"/>
                  <a:gd name="T32" fmla="*/ 95 w 1321"/>
                  <a:gd name="T33" fmla="*/ 54 h 712"/>
                  <a:gd name="T34" fmla="*/ 82 w 1321"/>
                  <a:gd name="T35" fmla="*/ 54 h 712"/>
                  <a:gd name="T36" fmla="*/ 70 w 1321"/>
                  <a:gd name="T37" fmla="*/ 54 h 712"/>
                  <a:gd name="T38" fmla="*/ 58 w 1321"/>
                  <a:gd name="T39" fmla="*/ 53 h 712"/>
                  <a:gd name="T40" fmla="*/ 47 w 1321"/>
                  <a:gd name="T41" fmla="*/ 52 h 712"/>
                  <a:gd name="T42" fmla="*/ 37 w 1321"/>
                  <a:gd name="T43" fmla="*/ 51 h 712"/>
                  <a:gd name="T44" fmla="*/ 28 w 1321"/>
                  <a:gd name="T45" fmla="*/ 50 h 712"/>
                  <a:gd name="T46" fmla="*/ 20 w 1321"/>
                  <a:gd name="T47" fmla="*/ 49 h 712"/>
                  <a:gd name="T48" fmla="*/ 14 w 1321"/>
                  <a:gd name="T49" fmla="*/ 48 h 712"/>
                  <a:gd name="T50" fmla="*/ 8 w 1321"/>
                  <a:gd name="T51" fmla="*/ 47 h 712"/>
                  <a:gd name="T52" fmla="*/ 4 w 1321"/>
                  <a:gd name="T53" fmla="*/ 44 h 712"/>
                  <a:gd name="T54" fmla="*/ 1 w 1321"/>
                  <a:gd name="T55" fmla="*/ 42 h 712"/>
                  <a:gd name="T56" fmla="*/ 0 w 1321"/>
                  <a:gd name="T57" fmla="*/ 40 h 712"/>
                  <a:gd name="T58" fmla="*/ 0 w 1321"/>
                  <a:gd name="T59" fmla="*/ 39 h 712"/>
                  <a:gd name="T60" fmla="*/ 1 w 1321"/>
                  <a:gd name="T61" fmla="*/ 37 h 712"/>
                  <a:gd name="T62" fmla="*/ 4 w 1321"/>
                  <a:gd name="T63" fmla="*/ 34 h 712"/>
                  <a:gd name="T64" fmla="*/ 11 w 1321"/>
                  <a:gd name="T65" fmla="*/ 28 h 712"/>
                  <a:gd name="T66" fmla="*/ 19 w 1321"/>
                  <a:gd name="T67" fmla="*/ 23 h 712"/>
                  <a:gd name="T68" fmla="*/ 30 w 1321"/>
                  <a:gd name="T69" fmla="*/ 18 h 712"/>
                  <a:gd name="T70" fmla="*/ 41 w 1321"/>
                  <a:gd name="T71" fmla="*/ 14 h 712"/>
                  <a:gd name="T72" fmla="*/ 54 w 1321"/>
                  <a:gd name="T73" fmla="*/ 10 h 712"/>
                  <a:gd name="T74" fmla="*/ 68 w 1321"/>
                  <a:gd name="T75" fmla="*/ 6 h 712"/>
                  <a:gd name="T76" fmla="*/ 83 w 1321"/>
                  <a:gd name="T77" fmla="*/ 4 h 712"/>
                  <a:gd name="T78" fmla="*/ 99 w 1321"/>
                  <a:gd name="T79" fmla="*/ 2 h 712"/>
                  <a:gd name="T80" fmla="*/ 116 w 1321"/>
                  <a:gd name="T81" fmla="*/ 1 h 712"/>
                  <a:gd name="T82" fmla="*/ 134 w 1321"/>
                  <a:gd name="T83" fmla="*/ 0 h 712"/>
                  <a:gd name="T84" fmla="*/ 152 w 1321"/>
                  <a:gd name="T85" fmla="*/ 1 h 712"/>
                  <a:gd name="T86" fmla="*/ 170 w 1321"/>
                  <a:gd name="T87" fmla="*/ 2 h 712"/>
                  <a:gd name="T88" fmla="*/ 186 w 1321"/>
                  <a:gd name="T89" fmla="*/ 4 h 712"/>
                  <a:gd name="T90" fmla="*/ 202 w 1321"/>
                  <a:gd name="T91" fmla="*/ 7 h 712"/>
                  <a:gd name="T92" fmla="*/ 218 w 1321"/>
                  <a:gd name="T93" fmla="*/ 10 h 712"/>
                  <a:gd name="T94" fmla="*/ 231 w 1321"/>
                  <a:gd name="T95" fmla="*/ 14 h 712"/>
                  <a:gd name="T96" fmla="*/ 242 w 1321"/>
                  <a:gd name="T97" fmla="*/ 19 h 712"/>
                  <a:gd name="T98" fmla="*/ 252 w 1321"/>
                  <a:gd name="T99" fmla="*/ 24 h 712"/>
                  <a:gd name="T100" fmla="*/ 261 w 1321"/>
                  <a:gd name="T101" fmla="*/ 30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 name="Group 21"/>
              <p:cNvGrpSpPr>
                <a:grpSpLocks/>
              </p:cNvGrpSpPr>
              <p:nvPr/>
            </p:nvGrpSpPr>
            <p:grpSpPr bwMode="auto">
              <a:xfrm rot="-1297425" flipH="1" flipV="1">
                <a:off x="93" y="956"/>
                <a:ext cx="1064" cy="259"/>
                <a:chOff x="0" y="0"/>
                <a:chExt cx="893" cy="246"/>
              </a:xfrm>
            </p:grpSpPr>
            <p:grpSp>
              <p:nvGrpSpPr>
                <p:cNvPr id="21" name="Group 22"/>
                <p:cNvGrpSpPr>
                  <a:grpSpLocks/>
                </p:cNvGrpSpPr>
                <p:nvPr/>
              </p:nvGrpSpPr>
              <p:grpSpPr bwMode="auto">
                <a:xfrm>
                  <a:off x="0" y="0"/>
                  <a:ext cx="743" cy="185"/>
                  <a:chOff x="0" y="0"/>
                  <a:chExt cx="1118" cy="279"/>
                </a:xfrm>
              </p:grpSpPr>
              <p:sp>
                <p:nvSpPr>
                  <p:cNvPr id="27" name="AutoShape 21"/>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8" name="AutoShape 22"/>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9" name="AutoShape 23"/>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0" name="AutoShape 24"/>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nvGrpSpPr>
                <p:cNvPr id="22" name="Group 27"/>
                <p:cNvGrpSpPr>
                  <a:grpSpLocks/>
                </p:cNvGrpSpPr>
                <p:nvPr/>
              </p:nvGrpSpPr>
              <p:grpSpPr bwMode="auto">
                <a:xfrm rot="1353540">
                  <a:off x="150" y="60"/>
                  <a:ext cx="743" cy="186"/>
                  <a:chOff x="0" y="0"/>
                  <a:chExt cx="1118" cy="279"/>
                </a:xfrm>
              </p:grpSpPr>
              <p:sp>
                <p:nvSpPr>
                  <p:cNvPr id="23" name="AutoShape 26"/>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4" name="AutoShape 27"/>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5" name="AutoShape 28"/>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6" name="AutoShape 29"/>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grpSp>
        <p:sp>
          <p:nvSpPr>
            <p:cNvPr id="16" name="Rectangle 30"/>
            <p:cNvSpPr>
              <a:spLocks noChangeArrowheads="1"/>
            </p:cNvSpPr>
            <p:nvPr/>
          </p:nvSpPr>
          <p:spPr bwMode="auto">
            <a:xfrm>
              <a:off x="0" y="233"/>
              <a:ext cx="1610" cy="57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生产力</a:t>
              </a:r>
            </a:p>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的要素</a:t>
              </a:r>
            </a:p>
          </p:txBody>
        </p:sp>
      </p:grpSp>
      <p:pic>
        <p:nvPicPr>
          <p:cNvPr id="31" name="图片 5"/>
          <p:cNvPicPr>
            <a:picLocks noChangeAspect="1"/>
          </p:cNvPicPr>
          <p:nvPr/>
        </p:nvPicPr>
        <p:blipFill>
          <a:blip r:embed="rId9"/>
          <a:srcRect/>
          <a:stretch>
            <a:fillRect/>
          </a:stretch>
        </p:blipFill>
        <p:spPr bwMode="auto">
          <a:xfrm>
            <a:off x="7415718" y="4082329"/>
            <a:ext cx="4769224" cy="2677854"/>
          </a:xfrm>
          <a:prstGeom prst="rect">
            <a:avLst/>
          </a:prstGeom>
          <a:noFill/>
          <a:ln w="9525">
            <a:noFill/>
            <a:miter lim="800000"/>
            <a:headEnd/>
            <a:tailEnd/>
          </a:ln>
        </p:spPr>
      </p:pic>
      <p:pic>
        <p:nvPicPr>
          <p:cNvPr id="32" name="图片 1"/>
          <p:cNvPicPr>
            <a:picLocks noChangeAspect="1"/>
          </p:cNvPicPr>
          <p:nvPr/>
        </p:nvPicPr>
        <p:blipFill>
          <a:blip r:embed="rId10"/>
          <a:srcRect/>
          <a:stretch>
            <a:fillRect/>
          </a:stretch>
        </p:blipFill>
        <p:spPr bwMode="auto">
          <a:xfrm>
            <a:off x="3723693" y="4102880"/>
            <a:ext cx="3699080" cy="2737319"/>
          </a:xfrm>
          <a:prstGeom prst="rect">
            <a:avLst/>
          </a:prstGeom>
          <a:noFill/>
          <a:ln w="9525">
            <a:noFill/>
            <a:miter lim="800000"/>
            <a:headEnd/>
            <a:tailEnd/>
          </a:ln>
        </p:spPr>
      </p:pic>
    </p:spTree>
    <p:extLst>
      <p:ext uri="{BB962C8B-B14F-4D97-AF65-F5344CB8AC3E}">
        <p14:creationId xmlns:p14="http://schemas.microsoft.com/office/powerpoint/2010/main" val="145425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grpSp>
        <p:nvGrpSpPr>
          <p:cNvPr id="23" name="组合 59"/>
          <p:cNvGrpSpPr/>
          <p:nvPr/>
        </p:nvGrpSpPr>
        <p:grpSpPr>
          <a:xfrm>
            <a:off x="543867" y="3468578"/>
            <a:ext cx="3000513" cy="946966"/>
            <a:chOff x="1264428" y="1152525"/>
            <a:chExt cx="6847285" cy="2795588"/>
          </a:xfrm>
        </p:grpSpPr>
        <p:sp>
          <p:nvSpPr>
            <p:cNvPr id="24" name="圆角矩形 2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5" name="圆角矩形 2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6" name="矩形 25"/>
          <p:cNvSpPr/>
          <p:nvPr/>
        </p:nvSpPr>
        <p:spPr>
          <a:xfrm>
            <a:off x="1194216" y="3621100"/>
            <a:ext cx="1620957" cy="523220"/>
          </a:xfrm>
          <a:prstGeom prst="rect">
            <a:avLst/>
          </a:prstGeom>
        </p:spPr>
        <p:txBody>
          <a:bodyPr wrap="none">
            <a:spAutoFit/>
          </a:bodyPr>
          <a:lstStyle/>
          <a:p>
            <a:pPr>
              <a:spcBef>
                <a:spcPct val="50000"/>
              </a:spcBef>
              <a:buFontTx/>
              <a:buNone/>
            </a:pPr>
            <a:r>
              <a:rPr lang="zh-CN" altLang="en-US" sz="2800" b="1" dirty="0" smtClean="0">
                <a:solidFill>
                  <a:srgbClr val="000000"/>
                </a:solidFill>
                <a:latin typeface="Microsoft YaHei" charset="0"/>
                <a:ea typeface="Microsoft YaHei" charset="0"/>
                <a:cs typeface="Microsoft YaHei" charset="0"/>
              </a:rPr>
              <a:t>劳动对象</a:t>
            </a:r>
            <a:endParaRPr lang="en-US" altLang="zh-CN" sz="2800" b="1" dirty="0">
              <a:solidFill>
                <a:srgbClr val="000000"/>
              </a:solidFill>
              <a:latin typeface="Microsoft YaHei" charset="0"/>
              <a:ea typeface="Microsoft YaHei" charset="0"/>
              <a:cs typeface="Microsoft YaHei" charset="0"/>
            </a:endParaRPr>
          </a:p>
        </p:txBody>
      </p:sp>
      <p:grpSp>
        <p:nvGrpSpPr>
          <p:cNvPr id="27" name="Group 14"/>
          <p:cNvGrpSpPr>
            <a:grpSpLocks/>
          </p:cNvGrpSpPr>
          <p:nvPr/>
        </p:nvGrpSpPr>
        <p:grpSpPr bwMode="auto">
          <a:xfrm>
            <a:off x="1018467" y="2097416"/>
            <a:ext cx="1972454" cy="1059120"/>
            <a:chOff x="0" y="-7"/>
            <a:chExt cx="1610" cy="1239"/>
          </a:xfrm>
        </p:grpSpPr>
        <p:grpSp>
          <p:nvGrpSpPr>
            <p:cNvPr id="28" name="Group 15"/>
            <p:cNvGrpSpPr>
              <a:grpSpLocks/>
            </p:cNvGrpSpPr>
            <p:nvPr/>
          </p:nvGrpSpPr>
          <p:grpSpPr bwMode="auto">
            <a:xfrm>
              <a:off x="203" y="-7"/>
              <a:ext cx="1232" cy="1239"/>
              <a:chOff x="-4" y="-7"/>
              <a:chExt cx="1232" cy="1239"/>
            </a:xfrm>
          </p:grpSpPr>
          <p:pic>
            <p:nvPicPr>
              <p:cNvPr id="30" name="Picture 16"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8"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Oval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 y="-7"/>
                <a:ext cx="1229" cy="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18"/>
              <p:cNvSpPr>
                <a:spLocks/>
              </p:cNvSpPr>
              <p:nvPr/>
            </p:nvSpPr>
            <p:spPr bwMode="auto">
              <a:xfrm>
                <a:off x="127" y="25"/>
                <a:ext cx="958" cy="425"/>
              </a:xfrm>
              <a:custGeom>
                <a:avLst/>
                <a:gdLst>
                  <a:gd name="T0" fmla="*/ 261 w 1321"/>
                  <a:gd name="T1" fmla="*/ 30 h 712"/>
                  <a:gd name="T2" fmla="*/ 265 w 1321"/>
                  <a:gd name="T3" fmla="*/ 33 h 712"/>
                  <a:gd name="T4" fmla="*/ 265 w 1321"/>
                  <a:gd name="T5" fmla="*/ 36 h 712"/>
                  <a:gd name="T6" fmla="*/ 264 w 1321"/>
                  <a:gd name="T7" fmla="*/ 39 h 712"/>
                  <a:gd name="T8" fmla="*/ 260 w 1321"/>
                  <a:gd name="T9" fmla="*/ 42 h 712"/>
                  <a:gd name="T10" fmla="*/ 255 w 1321"/>
                  <a:gd name="T11" fmla="*/ 44 h 712"/>
                  <a:gd name="T12" fmla="*/ 249 w 1321"/>
                  <a:gd name="T13" fmla="*/ 45 h 712"/>
                  <a:gd name="T14" fmla="*/ 240 w 1321"/>
                  <a:gd name="T15" fmla="*/ 48 h 712"/>
                  <a:gd name="T16" fmla="*/ 230 w 1321"/>
                  <a:gd name="T17" fmla="*/ 49 h 712"/>
                  <a:gd name="T18" fmla="*/ 219 w 1321"/>
                  <a:gd name="T19" fmla="*/ 51 h 712"/>
                  <a:gd name="T20" fmla="*/ 207 w 1321"/>
                  <a:gd name="T21" fmla="*/ 52 h 712"/>
                  <a:gd name="T22" fmla="*/ 194 w 1321"/>
                  <a:gd name="T23" fmla="*/ 53 h 712"/>
                  <a:gd name="T24" fmla="*/ 180 w 1321"/>
                  <a:gd name="T25" fmla="*/ 54 h 712"/>
                  <a:gd name="T26" fmla="*/ 165 w 1321"/>
                  <a:gd name="T27" fmla="*/ 54 h 712"/>
                  <a:gd name="T28" fmla="*/ 160 w 1321"/>
                  <a:gd name="T29" fmla="*/ 54 h 712"/>
                  <a:gd name="T30" fmla="*/ 95 w 1321"/>
                  <a:gd name="T31" fmla="*/ 54 h 712"/>
                  <a:gd name="T32" fmla="*/ 95 w 1321"/>
                  <a:gd name="T33" fmla="*/ 54 h 712"/>
                  <a:gd name="T34" fmla="*/ 82 w 1321"/>
                  <a:gd name="T35" fmla="*/ 54 h 712"/>
                  <a:gd name="T36" fmla="*/ 70 w 1321"/>
                  <a:gd name="T37" fmla="*/ 54 h 712"/>
                  <a:gd name="T38" fmla="*/ 58 w 1321"/>
                  <a:gd name="T39" fmla="*/ 53 h 712"/>
                  <a:gd name="T40" fmla="*/ 47 w 1321"/>
                  <a:gd name="T41" fmla="*/ 52 h 712"/>
                  <a:gd name="T42" fmla="*/ 37 w 1321"/>
                  <a:gd name="T43" fmla="*/ 51 h 712"/>
                  <a:gd name="T44" fmla="*/ 28 w 1321"/>
                  <a:gd name="T45" fmla="*/ 50 h 712"/>
                  <a:gd name="T46" fmla="*/ 20 w 1321"/>
                  <a:gd name="T47" fmla="*/ 49 h 712"/>
                  <a:gd name="T48" fmla="*/ 14 w 1321"/>
                  <a:gd name="T49" fmla="*/ 48 h 712"/>
                  <a:gd name="T50" fmla="*/ 8 w 1321"/>
                  <a:gd name="T51" fmla="*/ 47 h 712"/>
                  <a:gd name="T52" fmla="*/ 4 w 1321"/>
                  <a:gd name="T53" fmla="*/ 44 h 712"/>
                  <a:gd name="T54" fmla="*/ 1 w 1321"/>
                  <a:gd name="T55" fmla="*/ 42 h 712"/>
                  <a:gd name="T56" fmla="*/ 0 w 1321"/>
                  <a:gd name="T57" fmla="*/ 40 h 712"/>
                  <a:gd name="T58" fmla="*/ 0 w 1321"/>
                  <a:gd name="T59" fmla="*/ 39 h 712"/>
                  <a:gd name="T60" fmla="*/ 1 w 1321"/>
                  <a:gd name="T61" fmla="*/ 37 h 712"/>
                  <a:gd name="T62" fmla="*/ 4 w 1321"/>
                  <a:gd name="T63" fmla="*/ 34 h 712"/>
                  <a:gd name="T64" fmla="*/ 11 w 1321"/>
                  <a:gd name="T65" fmla="*/ 28 h 712"/>
                  <a:gd name="T66" fmla="*/ 19 w 1321"/>
                  <a:gd name="T67" fmla="*/ 23 h 712"/>
                  <a:gd name="T68" fmla="*/ 30 w 1321"/>
                  <a:gd name="T69" fmla="*/ 18 h 712"/>
                  <a:gd name="T70" fmla="*/ 41 w 1321"/>
                  <a:gd name="T71" fmla="*/ 14 h 712"/>
                  <a:gd name="T72" fmla="*/ 54 w 1321"/>
                  <a:gd name="T73" fmla="*/ 10 h 712"/>
                  <a:gd name="T74" fmla="*/ 68 w 1321"/>
                  <a:gd name="T75" fmla="*/ 6 h 712"/>
                  <a:gd name="T76" fmla="*/ 83 w 1321"/>
                  <a:gd name="T77" fmla="*/ 4 h 712"/>
                  <a:gd name="T78" fmla="*/ 99 w 1321"/>
                  <a:gd name="T79" fmla="*/ 2 h 712"/>
                  <a:gd name="T80" fmla="*/ 116 w 1321"/>
                  <a:gd name="T81" fmla="*/ 1 h 712"/>
                  <a:gd name="T82" fmla="*/ 134 w 1321"/>
                  <a:gd name="T83" fmla="*/ 0 h 712"/>
                  <a:gd name="T84" fmla="*/ 152 w 1321"/>
                  <a:gd name="T85" fmla="*/ 1 h 712"/>
                  <a:gd name="T86" fmla="*/ 170 w 1321"/>
                  <a:gd name="T87" fmla="*/ 2 h 712"/>
                  <a:gd name="T88" fmla="*/ 186 w 1321"/>
                  <a:gd name="T89" fmla="*/ 4 h 712"/>
                  <a:gd name="T90" fmla="*/ 202 w 1321"/>
                  <a:gd name="T91" fmla="*/ 7 h 712"/>
                  <a:gd name="T92" fmla="*/ 218 w 1321"/>
                  <a:gd name="T93" fmla="*/ 10 h 712"/>
                  <a:gd name="T94" fmla="*/ 231 w 1321"/>
                  <a:gd name="T95" fmla="*/ 14 h 712"/>
                  <a:gd name="T96" fmla="*/ 242 w 1321"/>
                  <a:gd name="T97" fmla="*/ 19 h 712"/>
                  <a:gd name="T98" fmla="*/ 252 w 1321"/>
                  <a:gd name="T99" fmla="*/ 24 h 712"/>
                  <a:gd name="T100" fmla="*/ 261 w 1321"/>
                  <a:gd name="T101" fmla="*/ 30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 name="Group 21"/>
              <p:cNvGrpSpPr>
                <a:grpSpLocks/>
              </p:cNvGrpSpPr>
              <p:nvPr/>
            </p:nvGrpSpPr>
            <p:grpSpPr bwMode="auto">
              <a:xfrm rot="-1297425" flipH="1" flipV="1">
                <a:off x="93" y="956"/>
                <a:ext cx="1064" cy="259"/>
                <a:chOff x="0" y="0"/>
                <a:chExt cx="893" cy="246"/>
              </a:xfrm>
            </p:grpSpPr>
            <p:grpSp>
              <p:nvGrpSpPr>
                <p:cNvPr id="34" name="Group 22"/>
                <p:cNvGrpSpPr>
                  <a:grpSpLocks/>
                </p:cNvGrpSpPr>
                <p:nvPr/>
              </p:nvGrpSpPr>
              <p:grpSpPr bwMode="auto">
                <a:xfrm>
                  <a:off x="0" y="0"/>
                  <a:ext cx="743" cy="185"/>
                  <a:chOff x="0" y="0"/>
                  <a:chExt cx="1118" cy="279"/>
                </a:xfrm>
              </p:grpSpPr>
              <p:sp>
                <p:nvSpPr>
                  <p:cNvPr id="40" name="AutoShape 21"/>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41" name="AutoShape 22"/>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42" name="AutoShape 23"/>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43" name="AutoShape 24"/>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nvGrpSpPr>
                <p:cNvPr id="35" name="Group 27"/>
                <p:cNvGrpSpPr>
                  <a:grpSpLocks/>
                </p:cNvGrpSpPr>
                <p:nvPr/>
              </p:nvGrpSpPr>
              <p:grpSpPr bwMode="auto">
                <a:xfrm rot="1353540">
                  <a:off x="150" y="60"/>
                  <a:ext cx="743" cy="186"/>
                  <a:chOff x="0" y="0"/>
                  <a:chExt cx="1118" cy="279"/>
                </a:xfrm>
              </p:grpSpPr>
              <p:sp>
                <p:nvSpPr>
                  <p:cNvPr id="36" name="AutoShape 26"/>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7" name="AutoShape 27"/>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8" name="AutoShape 28"/>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9" name="AutoShape 29"/>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grpSp>
        <p:sp>
          <p:nvSpPr>
            <p:cNvPr id="29" name="Rectangle 30"/>
            <p:cNvSpPr>
              <a:spLocks noChangeArrowheads="1"/>
            </p:cNvSpPr>
            <p:nvPr/>
          </p:nvSpPr>
          <p:spPr bwMode="auto">
            <a:xfrm>
              <a:off x="0" y="233"/>
              <a:ext cx="1610" cy="57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生产力</a:t>
              </a:r>
            </a:p>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的要素</a:t>
              </a:r>
            </a:p>
          </p:txBody>
        </p:sp>
      </p:grpSp>
      <p:grpSp>
        <p:nvGrpSpPr>
          <p:cNvPr id="44" name="Group 2"/>
          <p:cNvGrpSpPr>
            <a:grpSpLocks/>
          </p:cNvGrpSpPr>
          <p:nvPr/>
        </p:nvGrpSpPr>
        <p:grpSpPr bwMode="auto">
          <a:xfrm>
            <a:off x="8175826" y="1808181"/>
            <a:ext cx="3024188" cy="3457575"/>
            <a:chOff x="0" y="0"/>
            <a:chExt cx="1440" cy="448"/>
          </a:xfrm>
        </p:grpSpPr>
        <p:sp>
          <p:nvSpPr>
            <p:cNvPr id="45" name="Freeform 13"/>
            <p:cNvSpPr>
              <a:spLocks/>
            </p:cNvSpPr>
            <p:nvPr/>
          </p:nvSpPr>
          <p:spPr bwMode="auto">
            <a:xfrm>
              <a:off x="85" y="258"/>
              <a:ext cx="1271" cy="190"/>
            </a:xfrm>
            <a:custGeom>
              <a:avLst/>
              <a:gdLst>
                <a:gd name="T0" fmla="*/ 1271 w 1120"/>
                <a:gd name="T1" fmla="*/ 190 h 252"/>
                <a:gd name="T2" fmla="*/ 1266 w 1120"/>
                <a:gd name="T3" fmla="*/ 188 h 252"/>
                <a:gd name="T4" fmla="*/ 1248 w 1120"/>
                <a:gd name="T5" fmla="*/ 185 h 252"/>
                <a:gd name="T6" fmla="*/ 1219 w 1120"/>
                <a:gd name="T7" fmla="*/ 181 h 252"/>
                <a:gd name="T8" fmla="*/ 1178 w 1120"/>
                <a:gd name="T9" fmla="*/ 175 h 252"/>
                <a:gd name="T10" fmla="*/ 1126 w 1120"/>
                <a:gd name="T11" fmla="*/ 167 h 252"/>
                <a:gd name="T12" fmla="*/ 1064 w 1120"/>
                <a:gd name="T13" fmla="*/ 160 h 252"/>
                <a:gd name="T14" fmla="*/ 994 w 1120"/>
                <a:gd name="T15" fmla="*/ 154 h 252"/>
                <a:gd name="T16" fmla="*/ 915 w 1120"/>
                <a:gd name="T17" fmla="*/ 148 h 252"/>
                <a:gd name="T18" fmla="*/ 828 w 1120"/>
                <a:gd name="T19" fmla="*/ 143 h 252"/>
                <a:gd name="T20" fmla="*/ 733 w 1120"/>
                <a:gd name="T21" fmla="*/ 139 h 252"/>
                <a:gd name="T22" fmla="*/ 631 w 1120"/>
                <a:gd name="T23" fmla="*/ 139 h 252"/>
                <a:gd name="T24" fmla="*/ 529 w 1120"/>
                <a:gd name="T25" fmla="*/ 139 h 252"/>
                <a:gd name="T26" fmla="*/ 436 w 1120"/>
                <a:gd name="T27" fmla="*/ 143 h 252"/>
                <a:gd name="T28" fmla="*/ 350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6 w 1120"/>
                <a:gd name="T49" fmla="*/ 0 h 252"/>
                <a:gd name="T50" fmla="*/ 1271 w 1120"/>
                <a:gd name="T51" fmla="*/ 47 h 252"/>
                <a:gd name="T52" fmla="*/ 1271 w 1120"/>
                <a:gd name="T53" fmla="*/ 190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65000"/>
              </a:schemeClr>
            </a:solidFill>
            <a:ln>
              <a:noFill/>
            </a:ln>
            <a:effectLst>
              <a:outerShdw dist="63500" dir="2212194"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6" name="Rectangle 14"/>
            <p:cNvSpPr>
              <a:spLocks noChangeArrowheads="1"/>
            </p:cNvSpPr>
            <p:nvPr/>
          </p:nvSpPr>
          <p:spPr bwMode="auto">
            <a:xfrm>
              <a:off x="0" y="0"/>
              <a:ext cx="1440" cy="393"/>
            </a:xfrm>
            <a:prstGeom prst="rect">
              <a:avLst/>
            </a:prstGeom>
            <a:solidFill>
              <a:srgbClr val="5B1A56">
                <a:alpha val="88000"/>
              </a:srgbClr>
            </a:solidFill>
            <a:ln w="28575" cmpd="sng">
              <a:noFill/>
              <a:miter lim="800000"/>
              <a:headEnd/>
              <a:tailEnd/>
            </a:ln>
            <a:effectLst>
              <a:outerShdw dist="63500" dir="2212194" algn="ctr" rotWithShape="0">
                <a:schemeClr val="bg2">
                  <a:alpha val="50000"/>
                </a:schemeClr>
              </a:outerShdw>
            </a:effectLst>
          </p:spPr>
          <p:txBody>
            <a:bodyPr wrap="none" anchor="ctr"/>
            <a:lstStyle/>
            <a:p>
              <a:pPr algn="ctr">
                <a:lnSpc>
                  <a:spcPct val="130000"/>
                </a:lnSpc>
                <a:buFont typeface="Arial" pitchFamily="34" charset="0"/>
                <a:buNone/>
                <a:defRPr/>
              </a:pPr>
              <a:endParaRPr lang="zh-CN" altLang="en-US" sz="2600" b="1">
                <a:effectLst>
                  <a:outerShdw blurRad="38100" dist="38100" dir="2700000" algn="tl">
                    <a:srgbClr val="FFFFFF"/>
                  </a:outerShdw>
                </a:effectLst>
                <a:latin typeface="仿宋_GB2312" pitchFamily="49" charset="-122"/>
                <a:ea typeface="仿宋_GB2312" pitchFamily="49" charset="-122"/>
              </a:endParaRPr>
            </a:p>
          </p:txBody>
        </p:sp>
      </p:grpSp>
      <p:pic>
        <p:nvPicPr>
          <p:cNvPr id="4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6707" y="1521316"/>
            <a:ext cx="4237037"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07026" y="3525856"/>
            <a:ext cx="421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矩形 48"/>
          <p:cNvSpPr/>
          <p:nvPr/>
        </p:nvSpPr>
        <p:spPr>
          <a:xfrm>
            <a:off x="8409174" y="1947242"/>
            <a:ext cx="2614429" cy="2585323"/>
          </a:xfrm>
          <a:prstGeom prst="rect">
            <a:avLst/>
          </a:prstGeom>
        </p:spPr>
        <p:txBody>
          <a:bodyPr wrap="square">
            <a:spAutoFit/>
          </a:bodyPr>
          <a:lstStyle/>
          <a:p>
            <a:pPr algn="just">
              <a:lnSpc>
                <a:spcPct val="135000"/>
              </a:lnSpc>
              <a:spcBef>
                <a:spcPct val="50000"/>
              </a:spcBef>
              <a:buFontTx/>
              <a:buNone/>
            </a:pPr>
            <a:r>
              <a:rPr lang="zh-CN" altLang="en-US" sz="2400" b="1" dirty="0" smtClean="0">
                <a:solidFill>
                  <a:schemeClr val="bg1"/>
                </a:solidFill>
                <a:latin typeface="Kaiti SC" charset="-122"/>
                <a:ea typeface="Kaiti SC" charset="-122"/>
                <a:cs typeface="Kaiti SC" charset="-122"/>
              </a:rPr>
              <a:t>劳动对象是人们在生产过程中进行加工的东西。包括天然的和人工的两部分。</a:t>
            </a:r>
            <a:endParaRPr lang="zh-CN" altLang="en-US" sz="2400" b="1" dirty="0">
              <a:solidFill>
                <a:schemeClr val="bg1"/>
              </a:solidFill>
              <a:latin typeface="Kaiti SC" charset="-122"/>
              <a:ea typeface="Kaiti SC" charset="-122"/>
              <a:cs typeface="Kaiti SC" charset="-122"/>
            </a:endParaRPr>
          </a:p>
        </p:txBody>
      </p:sp>
    </p:spTree>
    <p:extLst>
      <p:ext uri="{BB962C8B-B14F-4D97-AF65-F5344CB8AC3E}">
        <p14:creationId xmlns:p14="http://schemas.microsoft.com/office/powerpoint/2010/main" val="2049271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3" name="11 Rectángulo"/>
          <p:cNvSpPr/>
          <p:nvPr/>
        </p:nvSpPr>
        <p:spPr>
          <a:xfrm>
            <a:off x="4710428" y="1604250"/>
            <a:ext cx="1891864"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dirty="0" smtClean="0">
                <a:solidFill>
                  <a:schemeClr val="bg1"/>
                </a:solidFill>
                <a:latin typeface="Kaiti SC" charset="-122"/>
                <a:ea typeface="Kaiti SC" charset="-122"/>
                <a:cs typeface="Kaiti SC" charset="-122"/>
              </a:rPr>
              <a:t>作用</a:t>
            </a:r>
            <a:endParaRPr lang="es-ES" sz="2400" b="1" dirty="0">
              <a:solidFill>
                <a:schemeClr val="bg1"/>
              </a:solidFill>
              <a:latin typeface="Kaiti SC" charset="-122"/>
              <a:ea typeface="Kaiti SC" charset="-122"/>
              <a:cs typeface="Kaiti SC" charset="-122"/>
            </a:endParaRPr>
          </a:p>
        </p:txBody>
      </p:sp>
      <p:sp>
        <p:nvSpPr>
          <p:cNvPr id="4" name="矩形 3"/>
          <p:cNvSpPr/>
          <p:nvPr/>
        </p:nvSpPr>
        <p:spPr>
          <a:xfrm flipV="1">
            <a:off x="4897822" y="1649132"/>
            <a:ext cx="6926316" cy="4730648"/>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5" name="直线连接符 4"/>
          <p:cNvCxnSpPr/>
          <p:nvPr/>
        </p:nvCxnSpPr>
        <p:spPr>
          <a:xfrm flipV="1">
            <a:off x="0" y="1393925"/>
            <a:ext cx="12192000" cy="4284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465194" y="744017"/>
            <a:ext cx="2698175" cy="523220"/>
          </a:xfrm>
          <a:prstGeom prst="rect">
            <a:avLst/>
          </a:prstGeom>
        </p:spPr>
        <p:txBody>
          <a:bodyPr wrap="none">
            <a:spAutoFit/>
          </a:bodyPr>
          <a:lstStyle/>
          <a:p>
            <a:pPr algn="ctr"/>
            <a:r>
              <a:rPr lang="zh-CN" altLang="en-US" sz="2800" b="1" dirty="0" smtClean="0"/>
              <a:t>劳动对象的作用</a:t>
            </a:r>
            <a:endParaRPr lang="zh-CN" altLang="en-US" sz="2800" b="1"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04" y="1649132"/>
            <a:ext cx="4567924" cy="4730648"/>
          </a:xfrm>
          <a:prstGeom prst="rect">
            <a:avLst/>
          </a:prstGeom>
        </p:spPr>
      </p:pic>
      <p:sp>
        <p:nvSpPr>
          <p:cNvPr id="9" name="Text Box 6"/>
          <p:cNvSpPr txBox="1">
            <a:spLocks noChangeArrowheads="1"/>
          </p:cNvSpPr>
          <p:nvPr/>
        </p:nvSpPr>
        <p:spPr bwMode="auto">
          <a:xfrm>
            <a:off x="4897822" y="2466716"/>
            <a:ext cx="6926316"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a:spcBef>
                <a:spcPct val="50000"/>
              </a:spcBef>
              <a:buClr>
                <a:srgbClr val="5B1A56"/>
              </a:buClr>
              <a:buFont typeface="ZapfDingbatsITC" charset="0"/>
              <a:buChar char="✤"/>
            </a:pPr>
            <a:r>
              <a:rPr lang="zh-CN" altLang="en-US" b="1" smtClean="0">
                <a:latin typeface="宋体" charset="0"/>
                <a:ea typeface="宋体" charset="0"/>
              </a:rPr>
              <a:t>首先</a:t>
            </a:r>
            <a:r>
              <a:rPr lang="zh-CN" altLang="en-US" b="1">
                <a:latin typeface="宋体" charset="0"/>
                <a:ea typeface="宋体" charset="0"/>
              </a:rPr>
              <a:t>，劳动对象制约生产工具，生产工具的水平同构成生产工具的材料密切相关；</a:t>
            </a:r>
          </a:p>
        </p:txBody>
      </p:sp>
      <p:sp>
        <p:nvSpPr>
          <p:cNvPr id="10" name="Text Box 7"/>
          <p:cNvSpPr txBox="1">
            <a:spLocks noChangeArrowheads="1"/>
          </p:cNvSpPr>
          <p:nvPr/>
        </p:nvSpPr>
        <p:spPr bwMode="auto">
          <a:xfrm>
            <a:off x="4897822" y="3597737"/>
            <a:ext cx="6926316"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a:spcBef>
                <a:spcPct val="50000"/>
              </a:spcBef>
              <a:buClr>
                <a:srgbClr val="5B1A56"/>
              </a:buClr>
              <a:buFont typeface="ZapfDingbatsITC" charset="0"/>
              <a:buChar char="✤"/>
            </a:pPr>
            <a:r>
              <a:rPr lang="zh-CN" altLang="en-US" b="1" smtClean="0">
                <a:latin typeface="宋体" charset="0"/>
                <a:ea typeface="宋体" charset="0"/>
              </a:rPr>
              <a:t>其次</a:t>
            </a:r>
            <a:r>
              <a:rPr lang="zh-CN" altLang="en-US" b="1">
                <a:latin typeface="宋体" charset="0"/>
                <a:ea typeface="宋体" charset="0"/>
              </a:rPr>
              <a:t>，劳动对象影响生产效率，制约整个生产力的发展水平；</a:t>
            </a:r>
          </a:p>
        </p:txBody>
      </p:sp>
      <p:sp>
        <p:nvSpPr>
          <p:cNvPr id="11" name="Text Box 8"/>
          <p:cNvSpPr txBox="1">
            <a:spLocks noChangeArrowheads="1"/>
          </p:cNvSpPr>
          <p:nvPr/>
        </p:nvSpPr>
        <p:spPr bwMode="auto">
          <a:xfrm>
            <a:off x="4897822" y="4668905"/>
            <a:ext cx="6926316"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a:spcBef>
                <a:spcPct val="50000"/>
              </a:spcBef>
              <a:buClr>
                <a:srgbClr val="5B1A56"/>
              </a:buClr>
              <a:buFont typeface="ZapfDingbatsITC" charset="0"/>
              <a:buChar char="✤"/>
            </a:pPr>
            <a:r>
              <a:rPr lang="zh-CN" altLang="en-US" b="1" smtClean="0">
                <a:latin typeface="宋体" charset="0"/>
                <a:ea typeface="宋体" charset="0"/>
              </a:rPr>
              <a:t>再次</a:t>
            </a:r>
            <a:r>
              <a:rPr lang="zh-CN" altLang="en-US" b="1" dirty="0">
                <a:latin typeface="宋体" charset="0"/>
                <a:ea typeface="宋体" charset="0"/>
              </a:rPr>
              <a:t>，劳动同劳动对象相结合才是物质财富的源泉，劳动者只有使用生产工具作用于劳动对象时才能构成现实的生产力。</a:t>
            </a:r>
          </a:p>
        </p:txBody>
      </p:sp>
    </p:spTree>
    <p:extLst>
      <p:ext uri="{BB962C8B-B14F-4D97-AF65-F5344CB8AC3E}">
        <p14:creationId xmlns:p14="http://schemas.microsoft.com/office/powerpoint/2010/main" val="1830975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75654" y="2160136"/>
            <a:ext cx="3527425" cy="4319587"/>
            <a:chOff x="0" y="0"/>
            <a:chExt cx="1440" cy="448"/>
          </a:xfrm>
        </p:grpSpPr>
        <p:sp>
          <p:nvSpPr>
            <p:cNvPr id="12323" name="Freeform 13"/>
            <p:cNvSpPr>
              <a:spLocks/>
            </p:cNvSpPr>
            <p:nvPr/>
          </p:nvSpPr>
          <p:spPr bwMode="auto">
            <a:xfrm>
              <a:off x="85" y="258"/>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65000"/>
              </a:schemeClr>
            </a:solidFill>
            <a:ln>
              <a:noFill/>
            </a:ln>
            <a:effectLst>
              <a:outerShdw dist="63500" dir="2212194"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364" name="Rectangle 14"/>
            <p:cNvSpPr>
              <a:spLocks noChangeArrowheads="1"/>
            </p:cNvSpPr>
            <p:nvPr/>
          </p:nvSpPr>
          <p:spPr bwMode="auto">
            <a:xfrm>
              <a:off x="0" y="0"/>
              <a:ext cx="1440" cy="393"/>
            </a:xfrm>
            <a:prstGeom prst="rect">
              <a:avLst/>
            </a:prstGeom>
            <a:gradFill rotWithShape="1">
              <a:gsLst>
                <a:gs pos="0">
                  <a:schemeClr val="accent2"/>
                </a:gs>
                <a:gs pos="100000">
                  <a:srgbClr val="008800"/>
                </a:gs>
              </a:gsLst>
              <a:path path="shape">
                <a:fillToRect l="50000" t="50000" r="50000" b="50000"/>
              </a:path>
            </a:gradFill>
            <a:ln w="28575" cmpd="sng">
              <a:solidFill>
                <a:schemeClr val="tx2"/>
              </a:solidFill>
              <a:miter lim="800000"/>
              <a:headEnd/>
              <a:tailEnd/>
            </a:ln>
            <a:effectLst>
              <a:outerShdw dist="63500" dir="2212194" algn="ctr" rotWithShape="0">
                <a:schemeClr val="bg2">
                  <a:alpha val="50000"/>
                </a:schemeClr>
              </a:outerShdw>
            </a:effectLst>
          </p:spPr>
          <p:txBody>
            <a:bodyPr wrap="none" anchor="ctr"/>
            <a:lstStyle/>
            <a:p>
              <a:pPr algn="ctr">
                <a:lnSpc>
                  <a:spcPct val="130000"/>
                </a:lnSpc>
                <a:buFont typeface="Arial" pitchFamily="34" charset="0"/>
                <a:buNone/>
                <a:defRPr/>
              </a:pPr>
              <a:endParaRPr lang="zh-CN" altLang="en-US" sz="2600" b="1">
                <a:effectLst>
                  <a:outerShdw blurRad="38100" dist="38100" dir="2700000" algn="tl">
                    <a:srgbClr val="FFFFFF"/>
                  </a:outerShdw>
                </a:effectLst>
                <a:latin typeface="仿宋_GB2312" pitchFamily="49" charset="-122"/>
                <a:ea typeface="仿宋_GB2312" pitchFamily="49" charset="-122"/>
              </a:endParaRPr>
            </a:p>
          </p:txBody>
        </p:sp>
      </p:grpSp>
      <p:sp>
        <p:nvSpPr>
          <p:cNvPr id="15372" name="Text Box 12"/>
          <p:cNvSpPr txBox="1">
            <a:spLocks noChangeArrowheads="1"/>
          </p:cNvSpPr>
          <p:nvPr/>
        </p:nvSpPr>
        <p:spPr bwMode="auto">
          <a:xfrm>
            <a:off x="6850254" y="2079867"/>
            <a:ext cx="3743325" cy="378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nSpc>
                <a:spcPct val="125000"/>
              </a:lnSpc>
              <a:spcBef>
                <a:spcPct val="50000"/>
              </a:spcBef>
              <a:buFontTx/>
              <a:buNone/>
            </a:pPr>
            <a:r>
              <a:rPr lang="en-US" altLang="zh-CN" sz="3200" b="1" dirty="0">
                <a:solidFill>
                  <a:schemeClr val="bg1"/>
                </a:solidFill>
                <a:latin typeface="Kaiti SC" charset="-122"/>
                <a:ea typeface="Kaiti SC" charset="-122"/>
                <a:cs typeface="Kaiti SC" charset="-122"/>
              </a:rPr>
              <a:t>	</a:t>
            </a:r>
            <a:r>
              <a:rPr lang="zh-CN" altLang="en-US" sz="3200" b="1" dirty="0">
                <a:solidFill>
                  <a:schemeClr val="bg1"/>
                </a:solidFill>
                <a:latin typeface="Kaiti SC" charset="-122"/>
                <a:ea typeface="Kaiti SC" charset="-122"/>
                <a:cs typeface="Kaiti SC" charset="-122"/>
              </a:rPr>
              <a:t>具有一定生产经验、劳动技能和知识，能够运用一定劳动资料作用于劳动对象、从事生产实践活动的人。</a:t>
            </a:r>
          </a:p>
        </p:txBody>
      </p:sp>
      <p:sp>
        <p:nvSpPr>
          <p:cNvPr id="12293" name="Text Box 13"/>
          <p:cNvSpPr txBox="1">
            <a:spLocks noChangeArrowheads="1"/>
          </p:cNvSpPr>
          <p:nvPr/>
        </p:nvSpPr>
        <p:spPr bwMode="auto">
          <a:xfrm>
            <a:off x="2443348" y="189162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0"/>
              </a:spcBef>
              <a:buFontTx/>
              <a:buNone/>
            </a:pPr>
            <a:endParaRPr lang="zh-CN" altLang="en-US" sz="3200" b="1">
              <a:latin typeface="隶书" charset="0"/>
              <a:ea typeface="宋体" charset="0"/>
            </a:endParaRPr>
          </a:p>
        </p:txBody>
      </p:sp>
      <p:pic>
        <p:nvPicPr>
          <p:cNvPr id="12295"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3219" y="2079867"/>
            <a:ext cx="232727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0318" y="2210041"/>
            <a:ext cx="24638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4944" y="4080116"/>
            <a:ext cx="244157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41331" y="4475404"/>
            <a:ext cx="205105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五边形 36"/>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grpSp>
        <p:nvGrpSpPr>
          <p:cNvPr id="38" name="组合 59"/>
          <p:cNvGrpSpPr/>
          <p:nvPr/>
        </p:nvGrpSpPr>
        <p:grpSpPr>
          <a:xfrm>
            <a:off x="6107711" y="816326"/>
            <a:ext cx="3000513" cy="946966"/>
            <a:chOff x="1264428" y="1152525"/>
            <a:chExt cx="6847285" cy="2795588"/>
          </a:xfrm>
        </p:grpSpPr>
        <p:sp>
          <p:nvSpPr>
            <p:cNvPr id="39" name="圆角矩形 3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0" name="圆角矩形 3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41" name="矩形 40"/>
          <p:cNvSpPr/>
          <p:nvPr/>
        </p:nvSpPr>
        <p:spPr>
          <a:xfrm>
            <a:off x="7012305" y="1033618"/>
            <a:ext cx="1261884" cy="523220"/>
          </a:xfrm>
          <a:prstGeom prst="rect">
            <a:avLst/>
          </a:prstGeom>
        </p:spPr>
        <p:txBody>
          <a:bodyPr wrap="none">
            <a:spAutoFit/>
          </a:bodyPr>
          <a:lstStyle/>
          <a:p>
            <a:pPr>
              <a:spcBef>
                <a:spcPct val="50000"/>
              </a:spcBef>
              <a:buFontTx/>
              <a:buNone/>
            </a:pPr>
            <a:r>
              <a:rPr lang="zh-CN" altLang="en-US" sz="2800" b="1" dirty="0" smtClean="0">
                <a:solidFill>
                  <a:srgbClr val="000000"/>
                </a:solidFill>
                <a:latin typeface="Microsoft YaHei" charset="0"/>
                <a:ea typeface="Microsoft YaHei" charset="0"/>
                <a:cs typeface="Microsoft YaHei" charset="0"/>
              </a:rPr>
              <a:t>劳动者</a:t>
            </a:r>
            <a:endParaRPr lang="en-US" altLang="zh-CN" sz="2800" b="1" dirty="0">
              <a:solidFill>
                <a:srgbClr val="000000"/>
              </a:solidFill>
              <a:latin typeface="Microsoft YaHei" charset="0"/>
              <a:ea typeface="Microsoft YaHei" charset="0"/>
              <a:cs typeface="Microsoft YaHei" charset="0"/>
            </a:endParaRPr>
          </a:p>
        </p:txBody>
      </p:sp>
      <p:grpSp>
        <p:nvGrpSpPr>
          <p:cNvPr id="42" name="Group 14"/>
          <p:cNvGrpSpPr>
            <a:grpSpLocks/>
          </p:cNvGrpSpPr>
          <p:nvPr/>
        </p:nvGrpSpPr>
        <p:grpSpPr bwMode="auto">
          <a:xfrm>
            <a:off x="3958999" y="788972"/>
            <a:ext cx="1972454" cy="1059120"/>
            <a:chOff x="0" y="-7"/>
            <a:chExt cx="1610" cy="1239"/>
          </a:xfrm>
        </p:grpSpPr>
        <p:grpSp>
          <p:nvGrpSpPr>
            <p:cNvPr id="43" name="Group 15"/>
            <p:cNvGrpSpPr>
              <a:grpSpLocks/>
            </p:cNvGrpSpPr>
            <p:nvPr/>
          </p:nvGrpSpPr>
          <p:grpSpPr bwMode="auto">
            <a:xfrm>
              <a:off x="203" y="-7"/>
              <a:ext cx="1232" cy="1239"/>
              <a:chOff x="-4" y="-7"/>
              <a:chExt cx="1232" cy="1239"/>
            </a:xfrm>
          </p:grpSpPr>
          <p:pic>
            <p:nvPicPr>
              <p:cNvPr id="45" name="Picture 16"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28"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Oval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 y="-7"/>
                <a:ext cx="1229" cy="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8"/>
              <p:cNvSpPr>
                <a:spLocks/>
              </p:cNvSpPr>
              <p:nvPr/>
            </p:nvSpPr>
            <p:spPr bwMode="auto">
              <a:xfrm>
                <a:off x="127" y="25"/>
                <a:ext cx="958" cy="425"/>
              </a:xfrm>
              <a:custGeom>
                <a:avLst/>
                <a:gdLst>
                  <a:gd name="T0" fmla="*/ 261 w 1321"/>
                  <a:gd name="T1" fmla="*/ 30 h 712"/>
                  <a:gd name="T2" fmla="*/ 265 w 1321"/>
                  <a:gd name="T3" fmla="*/ 33 h 712"/>
                  <a:gd name="T4" fmla="*/ 265 w 1321"/>
                  <a:gd name="T5" fmla="*/ 36 h 712"/>
                  <a:gd name="T6" fmla="*/ 264 w 1321"/>
                  <a:gd name="T7" fmla="*/ 39 h 712"/>
                  <a:gd name="T8" fmla="*/ 260 w 1321"/>
                  <a:gd name="T9" fmla="*/ 42 h 712"/>
                  <a:gd name="T10" fmla="*/ 255 w 1321"/>
                  <a:gd name="T11" fmla="*/ 44 h 712"/>
                  <a:gd name="T12" fmla="*/ 249 w 1321"/>
                  <a:gd name="T13" fmla="*/ 45 h 712"/>
                  <a:gd name="T14" fmla="*/ 240 w 1321"/>
                  <a:gd name="T15" fmla="*/ 48 h 712"/>
                  <a:gd name="T16" fmla="*/ 230 w 1321"/>
                  <a:gd name="T17" fmla="*/ 49 h 712"/>
                  <a:gd name="T18" fmla="*/ 219 w 1321"/>
                  <a:gd name="T19" fmla="*/ 51 h 712"/>
                  <a:gd name="T20" fmla="*/ 207 w 1321"/>
                  <a:gd name="T21" fmla="*/ 52 h 712"/>
                  <a:gd name="T22" fmla="*/ 194 w 1321"/>
                  <a:gd name="T23" fmla="*/ 53 h 712"/>
                  <a:gd name="T24" fmla="*/ 180 w 1321"/>
                  <a:gd name="T25" fmla="*/ 54 h 712"/>
                  <a:gd name="T26" fmla="*/ 165 w 1321"/>
                  <a:gd name="T27" fmla="*/ 54 h 712"/>
                  <a:gd name="T28" fmla="*/ 160 w 1321"/>
                  <a:gd name="T29" fmla="*/ 54 h 712"/>
                  <a:gd name="T30" fmla="*/ 95 w 1321"/>
                  <a:gd name="T31" fmla="*/ 54 h 712"/>
                  <a:gd name="T32" fmla="*/ 95 w 1321"/>
                  <a:gd name="T33" fmla="*/ 54 h 712"/>
                  <a:gd name="T34" fmla="*/ 82 w 1321"/>
                  <a:gd name="T35" fmla="*/ 54 h 712"/>
                  <a:gd name="T36" fmla="*/ 70 w 1321"/>
                  <a:gd name="T37" fmla="*/ 54 h 712"/>
                  <a:gd name="T38" fmla="*/ 58 w 1321"/>
                  <a:gd name="T39" fmla="*/ 53 h 712"/>
                  <a:gd name="T40" fmla="*/ 47 w 1321"/>
                  <a:gd name="T41" fmla="*/ 52 h 712"/>
                  <a:gd name="T42" fmla="*/ 37 w 1321"/>
                  <a:gd name="T43" fmla="*/ 51 h 712"/>
                  <a:gd name="T44" fmla="*/ 28 w 1321"/>
                  <a:gd name="T45" fmla="*/ 50 h 712"/>
                  <a:gd name="T46" fmla="*/ 20 w 1321"/>
                  <a:gd name="T47" fmla="*/ 49 h 712"/>
                  <a:gd name="T48" fmla="*/ 14 w 1321"/>
                  <a:gd name="T49" fmla="*/ 48 h 712"/>
                  <a:gd name="T50" fmla="*/ 8 w 1321"/>
                  <a:gd name="T51" fmla="*/ 47 h 712"/>
                  <a:gd name="T52" fmla="*/ 4 w 1321"/>
                  <a:gd name="T53" fmla="*/ 44 h 712"/>
                  <a:gd name="T54" fmla="*/ 1 w 1321"/>
                  <a:gd name="T55" fmla="*/ 42 h 712"/>
                  <a:gd name="T56" fmla="*/ 0 w 1321"/>
                  <a:gd name="T57" fmla="*/ 40 h 712"/>
                  <a:gd name="T58" fmla="*/ 0 w 1321"/>
                  <a:gd name="T59" fmla="*/ 39 h 712"/>
                  <a:gd name="T60" fmla="*/ 1 w 1321"/>
                  <a:gd name="T61" fmla="*/ 37 h 712"/>
                  <a:gd name="T62" fmla="*/ 4 w 1321"/>
                  <a:gd name="T63" fmla="*/ 34 h 712"/>
                  <a:gd name="T64" fmla="*/ 11 w 1321"/>
                  <a:gd name="T65" fmla="*/ 28 h 712"/>
                  <a:gd name="T66" fmla="*/ 19 w 1321"/>
                  <a:gd name="T67" fmla="*/ 23 h 712"/>
                  <a:gd name="T68" fmla="*/ 30 w 1321"/>
                  <a:gd name="T69" fmla="*/ 18 h 712"/>
                  <a:gd name="T70" fmla="*/ 41 w 1321"/>
                  <a:gd name="T71" fmla="*/ 14 h 712"/>
                  <a:gd name="T72" fmla="*/ 54 w 1321"/>
                  <a:gd name="T73" fmla="*/ 10 h 712"/>
                  <a:gd name="T74" fmla="*/ 68 w 1321"/>
                  <a:gd name="T75" fmla="*/ 6 h 712"/>
                  <a:gd name="T76" fmla="*/ 83 w 1321"/>
                  <a:gd name="T77" fmla="*/ 4 h 712"/>
                  <a:gd name="T78" fmla="*/ 99 w 1321"/>
                  <a:gd name="T79" fmla="*/ 2 h 712"/>
                  <a:gd name="T80" fmla="*/ 116 w 1321"/>
                  <a:gd name="T81" fmla="*/ 1 h 712"/>
                  <a:gd name="T82" fmla="*/ 134 w 1321"/>
                  <a:gd name="T83" fmla="*/ 0 h 712"/>
                  <a:gd name="T84" fmla="*/ 152 w 1321"/>
                  <a:gd name="T85" fmla="*/ 1 h 712"/>
                  <a:gd name="T86" fmla="*/ 170 w 1321"/>
                  <a:gd name="T87" fmla="*/ 2 h 712"/>
                  <a:gd name="T88" fmla="*/ 186 w 1321"/>
                  <a:gd name="T89" fmla="*/ 4 h 712"/>
                  <a:gd name="T90" fmla="*/ 202 w 1321"/>
                  <a:gd name="T91" fmla="*/ 7 h 712"/>
                  <a:gd name="T92" fmla="*/ 218 w 1321"/>
                  <a:gd name="T93" fmla="*/ 10 h 712"/>
                  <a:gd name="T94" fmla="*/ 231 w 1321"/>
                  <a:gd name="T95" fmla="*/ 14 h 712"/>
                  <a:gd name="T96" fmla="*/ 242 w 1321"/>
                  <a:gd name="T97" fmla="*/ 19 h 712"/>
                  <a:gd name="T98" fmla="*/ 252 w 1321"/>
                  <a:gd name="T99" fmla="*/ 24 h 712"/>
                  <a:gd name="T100" fmla="*/ 261 w 1321"/>
                  <a:gd name="T101" fmla="*/ 30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 name="Group 21"/>
              <p:cNvGrpSpPr>
                <a:grpSpLocks/>
              </p:cNvGrpSpPr>
              <p:nvPr/>
            </p:nvGrpSpPr>
            <p:grpSpPr bwMode="auto">
              <a:xfrm rot="-1297425" flipH="1" flipV="1">
                <a:off x="93" y="956"/>
                <a:ext cx="1064" cy="259"/>
                <a:chOff x="0" y="0"/>
                <a:chExt cx="893" cy="246"/>
              </a:xfrm>
            </p:grpSpPr>
            <p:grpSp>
              <p:nvGrpSpPr>
                <p:cNvPr id="49" name="Group 22"/>
                <p:cNvGrpSpPr>
                  <a:grpSpLocks/>
                </p:cNvGrpSpPr>
                <p:nvPr/>
              </p:nvGrpSpPr>
              <p:grpSpPr bwMode="auto">
                <a:xfrm>
                  <a:off x="0" y="0"/>
                  <a:ext cx="743" cy="185"/>
                  <a:chOff x="0" y="0"/>
                  <a:chExt cx="1118" cy="279"/>
                </a:xfrm>
              </p:grpSpPr>
              <p:sp>
                <p:nvSpPr>
                  <p:cNvPr id="55" name="AutoShape 21"/>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6" name="AutoShape 22"/>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7" name="AutoShape 23"/>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8" name="AutoShape 24"/>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nvGrpSpPr>
                <p:cNvPr id="50" name="Group 27"/>
                <p:cNvGrpSpPr>
                  <a:grpSpLocks/>
                </p:cNvGrpSpPr>
                <p:nvPr/>
              </p:nvGrpSpPr>
              <p:grpSpPr bwMode="auto">
                <a:xfrm rot="1353540">
                  <a:off x="150" y="60"/>
                  <a:ext cx="743" cy="186"/>
                  <a:chOff x="0" y="0"/>
                  <a:chExt cx="1118" cy="279"/>
                </a:xfrm>
              </p:grpSpPr>
              <p:sp>
                <p:nvSpPr>
                  <p:cNvPr id="51" name="AutoShape 26"/>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2" name="AutoShape 27"/>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3" name="AutoShape 28"/>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54" name="AutoShape 29"/>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grpSp>
        <p:sp>
          <p:nvSpPr>
            <p:cNvPr id="44" name="Rectangle 30"/>
            <p:cNvSpPr>
              <a:spLocks noChangeArrowheads="1"/>
            </p:cNvSpPr>
            <p:nvPr/>
          </p:nvSpPr>
          <p:spPr bwMode="auto">
            <a:xfrm>
              <a:off x="0" y="233"/>
              <a:ext cx="1610" cy="57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生产力</a:t>
              </a:r>
            </a:p>
            <a:p>
              <a:pPr algn="ctr" eaLnBrk="1" hangingPunct="1"/>
              <a:r>
                <a:rPr lang="zh-CN" altLang="en-US" b="1" dirty="0">
                  <a:solidFill>
                    <a:srgbClr val="5B1A56"/>
                  </a:solidFill>
                  <a:effectLst>
                    <a:outerShdw blurRad="38100" dist="38100" dir="2700000" algn="tl">
                      <a:srgbClr val="C0C0C0"/>
                    </a:outerShdw>
                  </a:effectLst>
                  <a:latin typeface="方正隶书简体" charset="0"/>
                  <a:ea typeface="方正水柱简体" charset="0"/>
                </a:rPr>
                <a:t>的要素</a:t>
              </a:r>
            </a:p>
          </p:txBody>
        </p:sp>
      </p:grpSp>
    </p:spTree>
    <p:extLst>
      <p:ext uri="{BB962C8B-B14F-4D97-AF65-F5344CB8AC3E}">
        <p14:creationId xmlns:p14="http://schemas.microsoft.com/office/powerpoint/2010/main" val="209919643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32" y="736270"/>
            <a:ext cx="11257808" cy="5795160"/>
          </a:xfrm>
          <a:prstGeom prst="rect">
            <a:avLst/>
          </a:prstGeom>
          <a:effectLst>
            <a:softEdge rad="1270000"/>
          </a:effectLst>
        </p:spPr>
      </p:pic>
      <p:sp>
        <p:nvSpPr>
          <p:cNvPr id="3" name="文本框 2"/>
          <p:cNvSpPr txBox="1"/>
          <p:nvPr/>
        </p:nvSpPr>
        <p:spPr>
          <a:xfrm>
            <a:off x="1816925" y="1994106"/>
            <a:ext cx="8526483" cy="2308324"/>
          </a:xfrm>
          <a:prstGeom prst="rect">
            <a:avLst/>
          </a:prstGeom>
          <a:noFill/>
        </p:spPr>
        <p:txBody>
          <a:bodyPr wrap="square" rtlCol="0">
            <a:spAutoFit/>
          </a:bodyPr>
          <a:lstStyle/>
          <a:p>
            <a:pPr algn="just">
              <a:lnSpc>
                <a:spcPct val="150000"/>
              </a:lnSpc>
            </a:pPr>
            <a:r>
              <a:rPr lang="zh-CN" altLang="en-US" sz="3200" b="1" dirty="0" smtClean="0">
                <a:solidFill>
                  <a:schemeClr val="bg1"/>
                </a:solidFill>
                <a:latin typeface="Microsoft YaHei" charset="0"/>
                <a:ea typeface="Microsoft YaHei" charset="0"/>
                <a:cs typeface="Microsoft YaHei" charset="0"/>
              </a:rPr>
              <a:t>劳动者是生产劳动中起主导作用的要素。没有劳动者，生产工具和其他生产资料只不过是一堆死物，不能成为现实的生产力。</a:t>
            </a:r>
            <a:endParaRPr kumimoji="1" lang="zh-CN" altLang="en-US" sz="3200" dirty="0">
              <a:solidFill>
                <a:schemeClr val="bg1"/>
              </a:solidFill>
              <a:latin typeface="Microsoft YaHei" charset="0"/>
              <a:ea typeface="Microsoft YaHei" charset="0"/>
              <a:cs typeface="Microsoft YaHei" charset="0"/>
            </a:endParaRPr>
          </a:p>
        </p:txBody>
      </p:sp>
      <p:sp>
        <p:nvSpPr>
          <p:cNvPr id="13" name="五边形 12"/>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732548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915594"/>
            <a:ext cx="12192000" cy="3509683"/>
          </a:xfrm>
          <a:prstGeom prst="rect">
            <a:avLst/>
          </a:prstGeom>
          <a:solidFill>
            <a:srgbClr val="6A1F5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MH_Others_1"/>
          <p:cNvSpPr txBox="1"/>
          <p:nvPr>
            <p:custDataLst>
              <p:tags r:id="rId1"/>
            </p:custDataLst>
          </p:nvPr>
        </p:nvSpPr>
        <p:spPr>
          <a:xfrm>
            <a:off x="1447143" y="2148302"/>
            <a:ext cx="3494639" cy="1769715"/>
          </a:xfrm>
          <a:prstGeom prst="rect">
            <a:avLst/>
          </a:prstGeom>
          <a:noFill/>
        </p:spPr>
        <p:txBody>
          <a:bodyPr vert="horz" wrap="square" lIns="0" tIns="0" rIns="0" bIns="0" rtlCol="0" anchor="ctr" anchorCtr="0">
            <a:spAutoFit/>
          </a:bodyPr>
          <a:lstStyle/>
          <a:p>
            <a:pPr algn="ctr"/>
            <a:r>
              <a:rPr lang="zh-CN" altLang="en-US" sz="11500" dirty="0" smtClean="0">
                <a:solidFill>
                  <a:schemeClr val="bg1"/>
                </a:solidFill>
                <a:latin typeface="Microsoft YaHei" charset="0"/>
                <a:ea typeface="Microsoft YaHei" charset="0"/>
                <a:cs typeface="Microsoft YaHei" charset="0"/>
                <a:sym typeface="Arial" panose="020B0604020202020204" pitchFamily="34" charset="0"/>
              </a:rPr>
              <a:t>目录</a:t>
            </a:r>
            <a:endParaRPr lang="zh-CN" altLang="en-US" sz="11500" dirty="0">
              <a:solidFill>
                <a:schemeClr val="bg1"/>
              </a:solidFill>
              <a:latin typeface="Microsoft YaHei" charset="0"/>
              <a:ea typeface="Microsoft YaHei" charset="0"/>
              <a:cs typeface="Microsoft YaHei" charset="0"/>
              <a:sym typeface="Arial" panose="020B0604020202020204" pitchFamily="34" charset="0"/>
            </a:endParaRPr>
          </a:p>
        </p:txBody>
      </p:sp>
      <p:sp>
        <p:nvSpPr>
          <p:cNvPr id="19" name="MH_Others_2"/>
          <p:cNvSpPr txBox="1"/>
          <p:nvPr>
            <p:custDataLst>
              <p:tags r:id="rId2"/>
            </p:custDataLst>
          </p:nvPr>
        </p:nvSpPr>
        <p:spPr>
          <a:xfrm>
            <a:off x="1597509" y="3995920"/>
            <a:ext cx="3128221" cy="615553"/>
          </a:xfrm>
          <a:prstGeom prst="rect">
            <a:avLst/>
          </a:prstGeom>
          <a:noFill/>
        </p:spPr>
        <p:txBody>
          <a:bodyPr wrap="square" lIns="0" tIns="0" rIns="0" bIns="0">
            <a:spAutoFit/>
          </a:bodyPr>
          <a:lstStyle/>
          <a:p>
            <a:pPr algn="ctr">
              <a:defRPr/>
            </a:pPr>
            <a:r>
              <a:rPr lang="en-US"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3"/>
          <p:cNvSpPr/>
          <p:nvPr/>
        </p:nvSpPr>
        <p:spPr>
          <a:xfrm rot="18900000">
            <a:off x="6002087" y="2305252"/>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1" name="直接连接符 9"/>
          <p:cNvCxnSpPr/>
          <p:nvPr/>
        </p:nvCxnSpPr>
        <p:spPr>
          <a:xfrm>
            <a:off x="6409334" y="2643918"/>
            <a:ext cx="4017200"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2" name="文本框 23"/>
          <p:cNvSpPr txBox="1"/>
          <p:nvPr/>
        </p:nvSpPr>
        <p:spPr>
          <a:xfrm>
            <a:off x="6476775" y="2148302"/>
            <a:ext cx="4377272"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01.</a:t>
            </a:r>
            <a:r>
              <a:rPr lang="zh-CN" altLang="en-US" sz="2800" b="1" dirty="0" smtClean="0">
                <a:solidFill>
                  <a:schemeClr val="bg1"/>
                </a:solidFill>
                <a:latin typeface="Microsoft YaHei" charset="0"/>
                <a:ea typeface="Microsoft YaHei" charset="0"/>
                <a:cs typeface="Microsoft YaHei" charset="0"/>
              </a:rPr>
              <a:t> 社会存在与社会意识</a:t>
            </a:r>
            <a:endParaRPr lang="zh-CN" altLang="en-US" sz="2800" b="1" dirty="0">
              <a:solidFill>
                <a:schemeClr val="bg1"/>
              </a:solidFill>
              <a:latin typeface="Microsoft YaHei" charset="0"/>
              <a:ea typeface="Microsoft YaHei" charset="0"/>
              <a:cs typeface="Microsoft YaHei" charset="0"/>
            </a:endParaRPr>
          </a:p>
        </p:txBody>
      </p:sp>
      <p:sp>
        <p:nvSpPr>
          <p:cNvPr id="23" name="任意多边形 3"/>
          <p:cNvSpPr/>
          <p:nvPr/>
        </p:nvSpPr>
        <p:spPr>
          <a:xfrm rot="18900000">
            <a:off x="5994259" y="3035771"/>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4" name="直接连接符 9"/>
          <p:cNvCxnSpPr/>
          <p:nvPr/>
        </p:nvCxnSpPr>
        <p:spPr>
          <a:xfrm>
            <a:off x="6401506" y="3374437"/>
            <a:ext cx="4108156"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p:nvSpPr>
        <p:spPr>
          <a:xfrm>
            <a:off x="6468947" y="2878821"/>
            <a:ext cx="5263874"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02.</a:t>
            </a:r>
            <a:r>
              <a:rPr lang="zh-CN" altLang="en-US" sz="2800" b="1" dirty="0" smtClean="0">
                <a:solidFill>
                  <a:schemeClr val="bg1"/>
                </a:solidFill>
                <a:latin typeface="Microsoft YaHei" charset="0"/>
                <a:ea typeface="Microsoft YaHei" charset="0"/>
                <a:cs typeface="Microsoft YaHei" charset="0"/>
              </a:rPr>
              <a:t> 社会基本矛盾运动</a:t>
            </a:r>
            <a:endParaRPr lang="zh-CN" altLang="en-US" sz="2800" b="1" dirty="0">
              <a:solidFill>
                <a:schemeClr val="bg1"/>
              </a:solidFill>
              <a:latin typeface="Microsoft YaHei" charset="0"/>
              <a:ea typeface="Microsoft YaHei" charset="0"/>
              <a:cs typeface="Microsoft YaHei" charset="0"/>
            </a:endParaRPr>
          </a:p>
        </p:txBody>
      </p:sp>
      <p:sp>
        <p:nvSpPr>
          <p:cNvPr id="26" name="任意多边形 3"/>
          <p:cNvSpPr/>
          <p:nvPr/>
        </p:nvSpPr>
        <p:spPr>
          <a:xfrm rot="18900000">
            <a:off x="5993775" y="3740226"/>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7" name="直接连接符 9"/>
          <p:cNvCxnSpPr/>
          <p:nvPr/>
        </p:nvCxnSpPr>
        <p:spPr>
          <a:xfrm>
            <a:off x="6401022" y="4078892"/>
            <a:ext cx="4108640"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8" name="文本框 23"/>
          <p:cNvSpPr txBox="1"/>
          <p:nvPr/>
        </p:nvSpPr>
        <p:spPr>
          <a:xfrm>
            <a:off x="6468463" y="3583276"/>
            <a:ext cx="4041199"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03.</a:t>
            </a:r>
            <a:r>
              <a:rPr lang="zh-CN" altLang="en-US" sz="2800" b="1" dirty="0" smtClean="0">
                <a:solidFill>
                  <a:schemeClr val="bg1"/>
                </a:solidFill>
                <a:latin typeface="Microsoft YaHei" charset="0"/>
                <a:ea typeface="Microsoft YaHei" charset="0"/>
                <a:cs typeface="Microsoft YaHei" charset="0"/>
              </a:rPr>
              <a:t> 历史发展的主体</a:t>
            </a:r>
            <a:endParaRPr lang="zh-CN" altLang="en-US" sz="2800" b="1" dirty="0">
              <a:solidFill>
                <a:schemeClr val="bg1"/>
              </a:solidFill>
              <a:latin typeface="Microsoft YaHei" charset="0"/>
              <a:ea typeface="Microsoft YaHei" charset="0"/>
              <a:cs typeface="Microsoft YaHei" charset="0"/>
            </a:endParaRPr>
          </a:p>
        </p:txBody>
      </p:sp>
      <p:sp>
        <p:nvSpPr>
          <p:cNvPr id="29" name="任意多边形 3"/>
          <p:cNvSpPr/>
          <p:nvPr/>
        </p:nvSpPr>
        <p:spPr>
          <a:xfrm rot="18900000">
            <a:off x="5993291" y="4364402"/>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30" name="直接连接符 9"/>
          <p:cNvCxnSpPr/>
          <p:nvPr/>
        </p:nvCxnSpPr>
        <p:spPr>
          <a:xfrm>
            <a:off x="6400538" y="4703068"/>
            <a:ext cx="4109124"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31" name="文本框 23"/>
          <p:cNvSpPr txBox="1"/>
          <p:nvPr/>
        </p:nvSpPr>
        <p:spPr>
          <a:xfrm>
            <a:off x="6467979" y="4207452"/>
            <a:ext cx="4481070"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04.</a:t>
            </a:r>
            <a:r>
              <a:rPr lang="zh-CN" altLang="en-US" sz="2800" b="1" dirty="0" smtClean="0">
                <a:solidFill>
                  <a:schemeClr val="bg1"/>
                </a:solidFill>
                <a:latin typeface="Microsoft YaHei" charset="0"/>
                <a:ea typeface="Microsoft YaHei" charset="0"/>
                <a:cs typeface="Microsoft YaHei" charset="0"/>
              </a:rPr>
              <a:t> 阶级斗争与社会革命</a:t>
            </a:r>
            <a:endParaRPr lang="zh-CN" altLang="en-US" sz="2800" b="1" dirty="0">
              <a:solidFill>
                <a:schemeClr val="bg1"/>
              </a:solidFill>
              <a:latin typeface="Microsoft YaHei" charset="0"/>
              <a:ea typeface="Microsoft YaHei" charset="0"/>
              <a:cs typeface="Microsoft YaHei" charset="0"/>
            </a:endParaRPr>
          </a:p>
        </p:txBody>
      </p:sp>
      <p:pic>
        <p:nvPicPr>
          <p:cNvPr id="32" name="图片 31"/>
          <p:cNvPicPr>
            <a:picLocks noChangeAspect="1"/>
          </p:cNvPicPr>
          <p:nvPr/>
        </p:nvPicPr>
        <p:blipFill>
          <a:blip r:embed="rId5">
            <a:grayscl/>
            <a:extLst>
              <a:ext uri="{28A0092B-C50C-407E-A947-70E740481C1C}">
                <a14:useLocalDpi xmlns:a14="http://schemas.microsoft.com/office/drawing/2010/main" val="0"/>
              </a:ext>
            </a:extLst>
          </a:blip>
          <a:srcRect t="30179" r="29172" b="30179"/>
          <a:stretch>
            <a:fillRect/>
          </a:stretch>
        </p:blipFill>
        <p:spPr>
          <a:xfrm>
            <a:off x="0" y="6533"/>
            <a:ext cx="12192000" cy="2486006"/>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a:effectLst>
            <a:softEdge rad="1168400"/>
          </a:effectLst>
        </p:spPr>
      </p:pic>
    </p:spTree>
    <p:extLst>
      <p:ext uri="{BB962C8B-B14F-4D97-AF65-F5344CB8AC3E}">
        <p14:creationId xmlns:p14="http://schemas.microsoft.com/office/powerpoint/2010/main" val="2132257797"/>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08758" y="4469973"/>
            <a:ext cx="6734043" cy="2073610"/>
          </a:xfrm>
          <a:prstGeom prst="rect">
            <a:avLst/>
          </a:prstGeom>
        </p:spPr>
      </p:pic>
      <p:pic>
        <p:nvPicPr>
          <p:cNvPr id="5" name="图片 4"/>
          <p:cNvPicPr>
            <a:picLocks noChangeAspect="1"/>
          </p:cNvPicPr>
          <p:nvPr/>
        </p:nvPicPr>
        <p:blipFill>
          <a:blip r:embed="rId3"/>
          <a:stretch>
            <a:fillRect/>
          </a:stretch>
        </p:blipFill>
        <p:spPr>
          <a:xfrm>
            <a:off x="7248886" y="1513019"/>
            <a:ext cx="3781989" cy="2495225"/>
          </a:xfrm>
          <a:prstGeom prst="rect">
            <a:avLst/>
          </a:prstGeom>
        </p:spPr>
      </p:pic>
      <p:pic>
        <p:nvPicPr>
          <p:cNvPr id="6" name="图片 5"/>
          <p:cNvPicPr>
            <a:picLocks noChangeAspect="1"/>
          </p:cNvPicPr>
          <p:nvPr/>
        </p:nvPicPr>
        <p:blipFill>
          <a:blip r:embed="rId4"/>
          <a:stretch>
            <a:fillRect/>
          </a:stretch>
        </p:blipFill>
        <p:spPr>
          <a:xfrm>
            <a:off x="7254203" y="4469973"/>
            <a:ext cx="3776672" cy="2073610"/>
          </a:xfrm>
          <a:prstGeom prst="rect">
            <a:avLst/>
          </a:prstGeom>
        </p:spPr>
      </p:pic>
      <p:sp>
        <p:nvSpPr>
          <p:cNvPr id="7" name="五边形 6"/>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grpSp>
        <p:nvGrpSpPr>
          <p:cNvPr id="8" name="组合 59"/>
          <p:cNvGrpSpPr/>
          <p:nvPr/>
        </p:nvGrpSpPr>
        <p:grpSpPr>
          <a:xfrm>
            <a:off x="308759" y="1297603"/>
            <a:ext cx="6734043" cy="2873827"/>
            <a:chOff x="1264428" y="1152525"/>
            <a:chExt cx="6847285" cy="2795588"/>
          </a:xfrm>
        </p:grpSpPr>
        <p:sp>
          <p:nvSpPr>
            <p:cNvPr id="9" name="圆角矩形 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0" name="圆角矩形 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1" name="文本框 10"/>
          <p:cNvSpPr txBox="1"/>
          <p:nvPr/>
        </p:nvSpPr>
        <p:spPr>
          <a:xfrm>
            <a:off x="541327" y="1236472"/>
            <a:ext cx="6295390" cy="2923877"/>
          </a:xfrm>
          <a:prstGeom prst="rect">
            <a:avLst/>
          </a:prstGeom>
          <a:noFill/>
        </p:spPr>
        <p:txBody>
          <a:bodyPr wrap="square" rtlCol="0">
            <a:spAutoFit/>
            <a:scene3d>
              <a:camera prst="orthographicFront"/>
              <a:lightRig rig="threePt" dir="t"/>
            </a:scene3d>
          </a:bodyPr>
          <a:lstStyle/>
          <a:p>
            <a:endParaRPr lang="zh-CN" altLang="en-US" sz="2000" dirty="0">
              <a:ln/>
              <a:effectLst>
                <a:outerShdw blurRad="38100" dist="19050" dir="2700000" algn="tl" rotWithShape="0">
                  <a:schemeClr val="dk1">
                    <a:alpha val="40000"/>
                  </a:schemeClr>
                </a:outerShdw>
              </a:effectLst>
            </a:endParaRPr>
          </a:p>
          <a:p>
            <a:r>
              <a:rPr lang="zh-CN" altLang="en-US" sz="2400" dirty="0">
                <a:ln/>
                <a:effectLst>
                  <a:outerShdw blurRad="38100" dist="19050" dir="2700000" algn="tl" rotWithShape="0">
                    <a:schemeClr val="dk1">
                      <a:alpha val="40000"/>
                    </a:schemeClr>
                  </a:outerShdw>
                </a:effectLst>
                <a:latin typeface="Heiti SC Light" charset="-122"/>
                <a:ea typeface="Heiti SC Light" charset="-122"/>
                <a:cs typeface="Heiti SC Light" charset="-122"/>
              </a:rPr>
              <a:t>科技革命是推动经济和社会发展的强大杠杆</a:t>
            </a:r>
          </a:p>
          <a:p>
            <a:pPr marL="285750" indent="-285750">
              <a:buFont typeface="Wingdings" panose="05000000000000000000" charset="0"/>
              <a:buChar char="ü"/>
            </a:pPr>
            <a:r>
              <a:rPr lang="zh-CN" altLang="en-US" sz="2400" dirty="0">
                <a:ln/>
                <a:effectLst>
                  <a:outerShdw blurRad="38100" dist="19050" dir="2700000" algn="tl" rotWithShape="0">
                    <a:schemeClr val="dk1">
                      <a:alpha val="40000"/>
                    </a:schemeClr>
                  </a:outerShdw>
                </a:effectLst>
                <a:latin typeface="Heiti SC Light" charset="-122"/>
                <a:ea typeface="Heiti SC Light" charset="-122"/>
                <a:cs typeface="Heiti SC Light" charset="-122"/>
              </a:rPr>
              <a:t>对生产方式产生了深刻影响</a:t>
            </a:r>
          </a:p>
          <a:p>
            <a:pPr marL="285750" indent="-285750">
              <a:buFont typeface="Wingdings" panose="05000000000000000000" charset="0"/>
              <a:buChar char="ü"/>
            </a:pPr>
            <a:r>
              <a:rPr lang="zh-CN" altLang="en-US" sz="2400" dirty="0">
                <a:ln/>
                <a:effectLst>
                  <a:outerShdw blurRad="38100" dist="19050" dir="2700000" algn="tl" rotWithShape="0">
                    <a:schemeClr val="dk1">
                      <a:alpha val="40000"/>
                    </a:schemeClr>
                  </a:outerShdw>
                </a:effectLst>
                <a:latin typeface="Heiti SC Light" charset="-122"/>
                <a:ea typeface="Heiti SC Light" charset="-122"/>
                <a:cs typeface="Heiti SC Light" charset="-122"/>
              </a:rPr>
              <a:t>对生活方式产生了巨大影响</a:t>
            </a:r>
          </a:p>
          <a:p>
            <a:pPr marL="285750" indent="-285750">
              <a:buFont typeface="Wingdings" panose="05000000000000000000" charset="0"/>
              <a:buChar char="ü"/>
            </a:pPr>
            <a:r>
              <a:rPr lang="zh-CN" altLang="en-US" sz="2400" dirty="0">
                <a:ln/>
                <a:effectLst>
                  <a:outerShdw blurRad="38100" dist="19050" dir="2700000" algn="tl" rotWithShape="0">
                    <a:schemeClr val="dk1">
                      <a:alpha val="40000"/>
                    </a:schemeClr>
                  </a:outerShdw>
                </a:effectLst>
                <a:latin typeface="Heiti SC Light" charset="-122"/>
                <a:ea typeface="Heiti SC Light" charset="-122"/>
                <a:cs typeface="Heiti SC Light" charset="-122"/>
              </a:rPr>
              <a:t>促进了思维方式的</a:t>
            </a:r>
            <a:r>
              <a:rPr lang="zh-CN" altLang="en-US" sz="2400" dirty="0" smtClean="0">
                <a:ln/>
                <a:effectLst>
                  <a:outerShdw blurRad="38100" dist="19050" dir="2700000" algn="tl" rotWithShape="0">
                    <a:schemeClr val="dk1">
                      <a:alpha val="40000"/>
                    </a:schemeClr>
                  </a:outerShdw>
                </a:effectLst>
                <a:latin typeface="Heiti SC Light" charset="-122"/>
                <a:ea typeface="Heiti SC Light" charset="-122"/>
                <a:cs typeface="Heiti SC Light" charset="-122"/>
              </a:rPr>
              <a:t>变革</a:t>
            </a:r>
          </a:p>
          <a:p>
            <a:r>
              <a:rPr lang="zh-CN" altLang="en-US" sz="2400" b="1" dirty="0" smtClean="0">
                <a:solidFill>
                  <a:srgbClr val="5B1A56"/>
                </a:solidFill>
                <a:latin typeface="Heiti SC Light" charset="-122"/>
                <a:ea typeface="Heiti SC Light" charset="-122"/>
                <a:cs typeface="Heiti SC Light" charset="-122"/>
              </a:rPr>
              <a:t>在现代，科学技术是先进生产力的集中体现和主要标志，是第一生产力。</a:t>
            </a:r>
          </a:p>
          <a:p>
            <a:endParaRPr lang="zh-CN" altLang="en-US" sz="2000" dirty="0">
              <a:ln/>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3799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3364779" y="1785299"/>
            <a:ext cx="7200900" cy="4464050"/>
          </a:xfrm>
          <a:solidFill>
            <a:srgbClr val="FFFFCC"/>
          </a:solidFill>
        </p:spPr>
        <p:txBody>
          <a:bodyPr>
            <a:normAutofit lnSpcReduction="10000"/>
          </a:bodyPr>
          <a:lstStyle/>
          <a:p>
            <a:pPr eaLnBrk="1" hangingPunct="1">
              <a:lnSpc>
                <a:spcPct val="110000"/>
              </a:lnSpc>
            </a:pPr>
            <a:r>
              <a:rPr lang="zh-CN" altLang="zh-CN" dirty="0">
                <a:solidFill>
                  <a:srgbClr val="5B1A56"/>
                </a:solidFill>
                <a:effectLst>
                  <a:outerShdw blurRad="38100" dist="38100" dir="2700000" algn="tl">
                    <a:srgbClr val="000000"/>
                  </a:outerShdw>
                </a:effectLst>
                <a:latin typeface="Heiti SC Light" charset="-122"/>
                <a:ea typeface="Heiti SC Light" charset="-122"/>
                <a:cs typeface="Heiti SC Light" charset="-122"/>
              </a:rPr>
              <a:t>科学技术上的发明创造，会引起劳动资料、劳动对象和劳动者素质的深刻变革和巨大进步；</a:t>
            </a:r>
          </a:p>
          <a:p>
            <a:pPr eaLnBrk="1" hangingPunct="1">
              <a:lnSpc>
                <a:spcPct val="110000"/>
              </a:lnSpc>
            </a:pPr>
            <a:r>
              <a:rPr lang="zh-CN" altLang="zh-CN" dirty="0">
                <a:solidFill>
                  <a:srgbClr val="5B1A56"/>
                </a:solidFill>
                <a:effectLst>
                  <a:outerShdw blurRad="38100" dist="38100" dir="2700000" algn="tl">
                    <a:srgbClr val="000000"/>
                  </a:outerShdw>
                </a:effectLst>
                <a:latin typeface="Heiti SC Light" charset="-122"/>
                <a:ea typeface="Heiti SC Light" charset="-122"/>
                <a:cs typeface="Heiti SC Light" charset="-122"/>
              </a:rPr>
              <a:t>科学应用于生产的组织管理，能够大幅度提高管理效率；</a:t>
            </a:r>
          </a:p>
          <a:p>
            <a:pPr eaLnBrk="1" hangingPunct="1">
              <a:lnSpc>
                <a:spcPct val="110000"/>
              </a:lnSpc>
            </a:pPr>
            <a:r>
              <a:rPr lang="zh-CN" altLang="zh-CN" dirty="0">
                <a:solidFill>
                  <a:srgbClr val="5B1A56"/>
                </a:solidFill>
                <a:effectLst>
                  <a:outerShdw blurRad="38100" dist="38100" dir="2700000" algn="tl">
                    <a:srgbClr val="000000"/>
                  </a:outerShdw>
                </a:effectLst>
                <a:latin typeface="Heiti SC Light" charset="-122"/>
                <a:ea typeface="Heiti SC Light" charset="-122"/>
                <a:cs typeface="Heiti SC Light" charset="-122"/>
              </a:rPr>
              <a:t>科学技术为劳动者所掌握，可以极大地提高劳动生产率</a:t>
            </a:r>
            <a:r>
              <a:rPr lang="zh-CN" altLang="zh-CN" dirty="0" smtClean="0">
                <a:solidFill>
                  <a:srgbClr val="5B1A56"/>
                </a:solidFill>
                <a:effectLst>
                  <a:outerShdw blurRad="38100" dist="38100" dir="2700000" algn="tl">
                    <a:srgbClr val="000000"/>
                  </a:outerShdw>
                </a:effectLst>
                <a:latin typeface="Heiti SC Light" charset="-122"/>
                <a:ea typeface="Heiti SC Light" charset="-122"/>
                <a:cs typeface="Heiti SC Light" charset="-122"/>
              </a:rPr>
              <a:t>。</a:t>
            </a:r>
            <a:endParaRPr lang="en-US" altLang="zh-CN" dirty="0" smtClean="0">
              <a:solidFill>
                <a:srgbClr val="5B1A56"/>
              </a:solidFill>
              <a:effectLst>
                <a:outerShdw blurRad="38100" dist="38100" dir="2700000" algn="tl">
                  <a:srgbClr val="000000"/>
                </a:outerShdw>
              </a:effectLst>
              <a:latin typeface="Heiti SC Light" charset="-122"/>
              <a:ea typeface="Heiti SC Light" charset="-122"/>
              <a:cs typeface="Heiti SC Light" charset="-122"/>
            </a:endParaRPr>
          </a:p>
          <a:p>
            <a:pPr eaLnBrk="1" hangingPunct="1">
              <a:lnSpc>
                <a:spcPct val="110000"/>
              </a:lnSpc>
            </a:pPr>
            <a:r>
              <a:rPr lang="zh-CN" altLang="en-US" dirty="0" smtClean="0">
                <a:solidFill>
                  <a:srgbClr val="5B1A56"/>
                </a:solidFill>
                <a:effectLst>
                  <a:outerShdw blurRad="38100" dist="38100" dir="2700000" algn="tl">
                    <a:srgbClr val="000000"/>
                  </a:outerShdw>
                </a:effectLst>
                <a:latin typeface="Heiti SC Light" charset="-122"/>
                <a:ea typeface="Heiti SC Light" charset="-122"/>
                <a:cs typeface="Heiti SC Light" charset="-122"/>
              </a:rPr>
              <a:t>历次科技革命对于资本主义与社会主义发展的重大影响。</a:t>
            </a:r>
            <a:endParaRPr lang="zh-CN" altLang="zh-CN" dirty="0">
              <a:solidFill>
                <a:srgbClr val="5B1A56"/>
              </a:solidFill>
              <a:effectLst>
                <a:outerShdw blurRad="38100" dist="38100" dir="2700000" algn="tl">
                  <a:srgbClr val="000000"/>
                </a:outerShdw>
              </a:effectLst>
              <a:latin typeface="Heiti SC Light" charset="-122"/>
              <a:ea typeface="Heiti SC Light" charset="-122"/>
              <a:cs typeface="Heiti SC Light" charset="-122"/>
            </a:endParaRPr>
          </a:p>
        </p:txBody>
      </p:sp>
      <p:grpSp>
        <p:nvGrpSpPr>
          <p:cNvPr id="2" name="Group 4"/>
          <p:cNvGrpSpPr>
            <a:grpSpLocks/>
          </p:cNvGrpSpPr>
          <p:nvPr/>
        </p:nvGrpSpPr>
        <p:grpSpPr bwMode="auto">
          <a:xfrm>
            <a:off x="3366244" y="804101"/>
            <a:ext cx="7401561" cy="801687"/>
            <a:chOff x="191" y="0"/>
            <a:chExt cx="4355" cy="386"/>
          </a:xfrm>
        </p:grpSpPr>
        <p:sp>
          <p:nvSpPr>
            <p:cNvPr id="14348" name="AutoShape 11"/>
            <p:cNvSpPr>
              <a:spLocks noChangeArrowheads="1"/>
            </p:cNvSpPr>
            <p:nvPr/>
          </p:nvSpPr>
          <p:spPr bwMode="auto">
            <a:xfrm>
              <a:off x="191" y="0"/>
              <a:ext cx="4121" cy="386"/>
            </a:xfrm>
            <a:prstGeom prst="roundRect">
              <a:avLst>
                <a:gd name="adj" fmla="val 11921"/>
              </a:avLst>
            </a:prstGeom>
            <a:gradFill rotWithShape="1">
              <a:gsLst>
                <a:gs pos="33000">
                  <a:srgbClr val="5B1A56"/>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14345" name="Text Box 14"/>
            <p:cNvSpPr txBox="1">
              <a:spLocks noChangeArrowheads="1"/>
            </p:cNvSpPr>
            <p:nvPr/>
          </p:nvSpPr>
          <p:spPr bwMode="auto">
            <a:xfrm>
              <a:off x="282" y="37"/>
              <a:ext cx="426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sz="3600" b="1">
                  <a:solidFill>
                    <a:schemeClr val="bg1"/>
                  </a:solidFill>
                  <a:ea typeface="宋体" charset="0"/>
                  <a:cs typeface="Times New Roman" charset="0"/>
                </a:rPr>
                <a:t>如何理解科学技术是第一生产力？</a:t>
              </a:r>
            </a:p>
          </p:txBody>
        </p:sp>
      </p:grpSp>
      <p:pic>
        <p:nvPicPr>
          <p:cNvPr id="1434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6968" y="1785299"/>
            <a:ext cx="2485132"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5092" y="2946009"/>
            <a:ext cx="2508250"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5092" y="4265221"/>
            <a:ext cx="248513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五边形 13"/>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77382378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2" name="Text Box 8"/>
          <p:cNvSpPr txBox="1">
            <a:spLocks noChangeArrowheads="1"/>
          </p:cNvSpPr>
          <p:nvPr/>
        </p:nvSpPr>
        <p:spPr bwMode="auto">
          <a:xfrm>
            <a:off x="522252" y="2883677"/>
            <a:ext cx="3868656" cy="3457701"/>
          </a:xfrm>
          <a:prstGeom prst="rect">
            <a:avLst/>
          </a:prstGeom>
          <a:solidFill>
            <a:schemeClr val="accent6">
              <a:lumMod val="75000"/>
              <a:alpha val="83000"/>
            </a:schemeClr>
          </a:solidFill>
          <a:ln w="38100">
            <a:noFill/>
            <a:miter lim="800000"/>
            <a:headEnd/>
            <a:tailEnd/>
          </a:ln>
          <a:effectLst>
            <a:outerShdw blurRad="63500" dist="179829" dir="516950" algn="ctr" rotWithShape="0">
              <a:schemeClr val="tx1">
                <a:alpha val="50000"/>
              </a:scheme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just" eaLnBrk="1" hangingPunct="1">
              <a:lnSpc>
                <a:spcPct val="90000"/>
              </a:lnSpc>
              <a:spcBef>
                <a:spcPct val="50000"/>
              </a:spcBef>
              <a:buFontTx/>
              <a:buNone/>
            </a:pPr>
            <a:r>
              <a:rPr lang="zh-CN" altLang="en-US" b="1" dirty="0">
                <a:solidFill>
                  <a:schemeClr val="bg1"/>
                </a:solidFill>
                <a:latin typeface="Kaiti SC" charset="-122"/>
                <a:ea typeface="Kaiti SC" charset="-122"/>
                <a:cs typeface="Kaiti SC" charset="-122"/>
              </a:rPr>
              <a:t>生产关系是社会关系中最基</a:t>
            </a:r>
          </a:p>
          <a:p>
            <a:pPr algn="just" eaLnBrk="1" hangingPunct="1">
              <a:lnSpc>
                <a:spcPct val="90000"/>
              </a:lnSpc>
              <a:spcBef>
                <a:spcPct val="50000"/>
              </a:spcBef>
              <a:buFontTx/>
              <a:buNone/>
            </a:pPr>
            <a:r>
              <a:rPr lang="zh-CN" altLang="en-US" b="1" dirty="0">
                <a:solidFill>
                  <a:schemeClr val="bg1"/>
                </a:solidFill>
                <a:latin typeface="Kaiti SC" charset="-122"/>
                <a:ea typeface="Kaiti SC" charset="-122"/>
                <a:cs typeface="Kaiti SC" charset="-122"/>
              </a:rPr>
              <a:t>本的关系，政治关系、家庭</a:t>
            </a:r>
          </a:p>
          <a:p>
            <a:pPr algn="just" eaLnBrk="1" hangingPunct="1">
              <a:lnSpc>
                <a:spcPct val="90000"/>
              </a:lnSpc>
              <a:spcBef>
                <a:spcPct val="50000"/>
              </a:spcBef>
              <a:buFontTx/>
              <a:buNone/>
            </a:pPr>
            <a:r>
              <a:rPr lang="zh-CN" altLang="en-US" b="1" dirty="0">
                <a:solidFill>
                  <a:schemeClr val="bg1"/>
                </a:solidFill>
                <a:latin typeface="Kaiti SC" charset="-122"/>
                <a:ea typeface="Kaiti SC" charset="-122"/>
                <a:cs typeface="Kaiti SC" charset="-122"/>
              </a:rPr>
              <a:t>关系、宗教关系等其他社会</a:t>
            </a:r>
          </a:p>
          <a:p>
            <a:pPr algn="just" eaLnBrk="1" hangingPunct="1">
              <a:lnSpc>
                <a:spcPct val="90000"/>
              </a:lnSpc>
              <a:spcBef>
                <a:spcPct val="50000"/>
              </a:spcBef>
              <a:buFontTx/>
              <a:buNone/>
            </a:pPr>
            <a:r>
              <a:rPr lang="zh-CN" altLang="en-US" b="1" dirty="0">
                <a:solidFill>
                  <a:schemeClr val="bg1"/>
                </a:solidFill>
                <a:latin typeface="Kaiti SC" charset="-122"/>
                <a:ea typeface="Kaiti SC" charset="-122"/>
                <a:cs typeface="Kaiti SC" charset="-122"/>
              </a:rPr>
              <a:t>关系，都受生产关系的支配</a:t>
            </a:r>
          </a:p>
          <a:p>
            <a:pPr algn="just" eaLnBrk="1" hangingPunct="1">
              <a:lnSpc>
                <a:spcPct val="90000"/>
              </a:lnSpc>
              <a:spcBef>
                <a:spcPct val="50000"/>
              </a:spcBef>
              <a:buFontTx/>
              <a:buNone/>
            </a:pPr>
            <a:r>
              <a:rPr lang="zh-CN" altLang="en-US" b="1" dirty="0">
                <a:solidFill>
                  <a:schemeClr val="bg1"/>
                </a:solidFill>
                <a:latin typeface="Kaiti SC" charset="-122"/>
                <a:ea typeface="Kaiti SC" charset="-122"/>
                <a:cs typeface="Kaiti SC" charset="-122"/>
              </a:rPr>
              <a:t>和制约。</a:t>
            </a:r>
          </a:p>
        </p:txBody>
      </p:sp>
      <p:grpSp>
        <p:nvGrpSpPr>
          <p:cNvPr id="8" name="组合 59"/>
          <p:cNvGrpSpPr/>
          <p:nvPr/>
        </p:nvGrpSpPr>
        <p:grpSpPr>
          <a:xfrm>
            <a:off x="430395" y="1488102"/>
            <a:ext cx="11105610" cy="1224710"/>
            <a:chOff x="1264428" y="1152525"/>
            <a:chExt cx="6847285" cy="2795588"/>
          </a:xfrm>
        </p:grpSpPr>
        <p:sp>
          <p:nvSpPr>
            <p:cNvPr id="9" name="圆角矩形 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0" name="圆角矩形 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1" name="Text Box 6"/>
          <p:cNvSpPr txBox="1">
            <a:spLocks noChangeArrowheads="1"/>
          </p:cNvSpPr>
          <p:nvPr/>
        </p:nvSpPr>
        <p:spPr bwMode="auto">
          <a:xfrm>
            <a:off x="926275" y="1658087"/>
            <a:ext cx="10086446" cy="830997"/>
          </a:xfrm>
          <a:prstGeom prst="rect">
            <a:avLst/>
          </a:prstGeom>
          <a:solidFill>
            <a:srgbClr val="D3F6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r>
              <a:rPr lang="zh-CN" altLang="en-US" b="1" dirty="0">
                <a:solidFill>
                  <a:srgbClr val="000000"/>
                </a:solidFill>
                <a:latin typeface="Heiti SC Light" charset="-122"/>
                <a:ea typeface="Heiti SC Light" charset="-122"/>
                <a:cs typeface="Heiti SC Light" charset="-122"/>
              </a:rPr>
              <a:t>生产关系是人们在物质生产过程中形成的不以人的意志为转移的经济关系（有狭义和广义之分）。</a:t>
            </a:r>
          </a:p>
        </p:txBody>
      </p:sp>
      <p:sp>
        <p:nvSpPr>
          <p:cNvPr id="12" name="五边形 1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13" name="Oval 4"/>
          <p:cNvSpPr>
            <a:spLocks noChangeArrowheads="1"/>
          </p:cNvSpPr>
          <p:nvPr/>
        </p:nvSpPr>
        <p:spPr bwMode="auto">
          <a:xfrm>
            <a:off x="4631984" y="3198065"/>
            <a:ext cx="1045872" cy="2518229"/>
          </a:xfrm>
          <a:prstGeom prst="ellipse">
            <a:avLst/>
          </a:prstGeom>
          <a:solidFill>
            <a:srgbClr val="5B1A56">
              <a:alpha val="81000"/>
            </a:srgbClr>
          </a:solidFill>
          <a:ln>
            <a:noFill/>
          </a:ln>
          <a:effectLst>
            <a:outerShdw blurRad="63500" dist="107763" dir="13500000" algn="ctr" rotWithShape="0">
              <a:schemeClr val="bg2">
                <a:alpha val="50000"/>
              </a:scheme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endParaRPr lang="zh-CN" altLang="en-US" sz="3200" b="1" dirty="0">
              <a:solidFill>
                <a:schemeClr val="bg1"/>
              </a:solidFill>
              <a:latin typeface="华文新魏" charset="0"/>
              <a:ea typeface="华文新魏" charset="0"/>
            </a:endParaRPr>
          </a:p>
        </p:txBody>
      </p:sp>
      <p:sp>
        <p:nvSpPr>
          <p:cNvPr id="2" name="文本框 1"/>
          <p:cNvSpPr txBox="1"/>
          <p:nvPr/>
        </p:nvSpPr>
        <p:spPr>
          <a:xfrm>
            <a:off x="4911636" y="3404560"/>
            <a:ext cx="677108" cy="2111169"/>
          </a:xfrm>
          <a:prstGeom prst="rect">
            <a:avLst/>
          </a:prstGeom>
          <a:noFill/>
        </p:spPr>
        <p:txBody>
          <a:bodyPr vert="eaVert" wrap="square" rtlCol="0">
            <a:spAutoFit/>
          </a:bodyPr>
          <a:lstStyle/>
          <a:p>
            <a:r>
              <a:rPr kumimoji="1" lang="zh-CN" altLang="en-US" sz="3200" b="1" dirty="0" smtClean="0">
                <a:solidFill>
                  <a:schemeClr val="bg1"/>
                </a:solidFill>
                <a:latin typeface="Kaiti SC" charset="-122"/>
                <a:ea typeface="Kaiti SC" charset="-122"/>
                <a:cs typeface="Kaiti SC" charset="-122"/>
              </a:rPr>
              <a:t>生产关系</a:t>
            </a:r>
            <a:endParaRPr kumimoji="1" lang="zh-CN" altLang="en-US" sz="3200" b="1" dirty="0">
              <a:solidFill>
                <a:schemeClr val="bg1"/>
              </a:solidFill>
              <a:latin typeface="Kaiti SC" charset="-122"/>
              <a:ea typeface="Kaiti SC" charset="-122"/>
              <a:cs typeface="Kaiti SC" charset="-122"/>
            </a:endParaRPr>
          </a:p>
        </p:txBody>
      </p:sp>
      <p:sp>
        <p:nvSpPr>
          <p:cNvPr id="25" name="Line 4"/>
          <p:cNvSpPr>
            <a:spLocks noChangeShapeType="1"/>
          </p:cNvSpPr>
          <p:nvPr/>
        </p:nvSpPr>
        <p:spPr bwMode="auto">
          <a:xfrm flipV="1">
            <a:off x="6381392" y="3063922"/>
            <a:ext cx="7207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Text Box 5"/>
          <p:cNvSpPr txBox="1">
            <a:spLocks noChangeArrowheads="1"/>
          </p:cNvSpPr>
          <p:nvPr/>
        </p:nvSpPr>
        <p:spPr bwMode="auto">
          <a:xfrm>
            <a:off x="5618441" y="3903059"/>
            <a:ext cx="719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r>
              <a:rPr lang="zh-CN" altLang="en-US" sz="1800" b="1">
                <a:solidFill>
                  <a:srgbClr val="0000FF"/>
                </a:solidFill>
                <a:latin typeface="隶书" charset="0"/>
                <a:ea typeface="华文新魏" charset="0"/>
              </a:rPr>
              <a:t>广义</a:t>
            </a:r>
          </a:p>
        </p:txBody>
      </p:sp>
      <p:sp>
        <p:nvSpPr>
          <p:cNvPr id="27" name="Text Box 6"/>
          <p:cNvSpPr txBox="1">
            <a:spLocks noChangeArrowheads="1"/>
          </p:cNvSpPr>
          <p:nvPr/>
        </p:nvSpPr>
        <p:spPr bwMode="auto">
          <a:xfrm>
            <a:off x="6237723" y="2678952"/>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r>
              <a:rPr lang="zh-CN" altLang="en-US" sz="1800" b="1">
                <a:solidFill>
                  <a:srgbClr val="FF3300"/>
                </a:solidFill>
                <a:latin typeface="华文新魏" charset="0"/>
                <a:ea typeface="华文新魏" charset="0"/>
              </a:rPr>
              <a:t>狭义</a:t>
            </a:r>
            <a:r>
              <a:rPr lang="zh-CN" altLang="en-US" sz="1800">
                <a:solidFill>
                  <a:srgbClr val="FF3300"/>
                </a:solidFill>
                <a:latin typeface="华文新魏" charset="0"/>
                <a:ea typeface="华文新魏" charset="0"/>
              </a:rPr>
              <a:t> </a:t>
            </a:r>
          </a:p>
        </p:txBody>
      </p:sp>
      <p:sp>
        <p:nvSpPr>
          <p:cNvPr id="28" name="Line 7"/>
          <p:cNvSpPr>
            <a:spLocks noChangeShapeType="1"/>
          </p:cNvSpPr>
          <p:nvPr/>
        </p:nvSpPr>
        <p:spPr bwMode="auto">
          <a:xfrm>
            <a:off x="6381392" y="3063922"/>
            <a:ext cx="0" cy="3097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8"/>
          <p:cNvSpPr>
            <a:spLocks noChangeShapeType="1"/>
          </p:cNvSpPr>
          <p:nvPr/>
        </p:nvSpPr>
        <p:spPr bwMode="auto">
          <a:xfrm>
            <a:off x="6381392" y="4000547"/>
            <a:ext cx="7207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9"/>
          <p:cNvSpPr>
            <a:spLocks noChangeShapeType="1"/>
          </p:cNvSpPr>
          <p:nvPr/>
        </p:nvSpPr>
        <p:spPr bwMode="auto">
          <a:xfrm>
            <a:off x="6381392" y="5080047"/>
            <a:ext cx="7207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10"/>
          <p:cNvSpPr>
            <a:spLocks noChangeShapeType="1"/>
          </p:cNvSpPr>
          <p:nvPr/>
        </p:nvSpPr>
        <p:spPr bwMode="auto">
          <a:xfrm>
            <a:off x="6381392" y="6161134"/>
            <a:ext cx="7207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11"/>
          <p:cNvSpPr txBox="1">
            <a:spLocks noChangeArrowheads="1"/>
          </p:cNvSpPr>
          <p:nvPr/>
        </p:nvSpPr>
        <p:spPr bwMode="auto">
          <a:xfrm>
            <a:off x="7102117" y="2782934"/>
            <a:ext cx="4392612" cy="57943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50000"/>
              </a:spcBef>
              <a:buFontTx/>
              <a:buNone/>
            </a:pPr>
            <a:r>
              <a:rPr lang="zh-CN" altLang="en-US" sz="3200" b="1">
                <a:solidFill>
                  <a:srgbClr val="FF3300"/>
                </a:solidFill>
                <a:ea typeface="宋体" charset="0"/>
              </a:rPr>
              <a:t>生产过程中形成的关系</a:t>
            </a:r>
          </a:p>
        </p:txBody>
      </p:sp>
      <p:sp>
        <p:nvSpPr>
          <p:cNvPr id="33" name="Text Box 12"/>
          <p:cNvSpPr txBox="1">
            <a:spLocks noChangeArrowheads="1"/>
          </p:cNvSpPr>
          <p:nvPr/>
        </p:nvSpPr>
        <p:spPr bwMode="auto">
          <a:xfrm>
            <a:off x="7030679" y="3719559"/>
            <a:ext cx="4505325" cy="57943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50000"/>
              </a:spcBef>
              <a:buFontTx/>
              <a:buNone/>
            </a:pPr>
            <a:r>
              <a:rPr lang="zh-CN" altLang="en-US" sz="3200" b="1" dirty="0">
                <a:solidFill>
                  <a:srgbClr val="0000FF"/>
                </a:solidFill>
                <a:ea typeface="宋体" charset="0"/>
              </a:rPr>
              <a:t>分配过程中形成的关系</a:t>
            </a:r>
          </a:p>
        </p:txBody>
      </p:sp>
      <p:sp>
        <p:nvSpPr>
          <p:cNvPr id="34" name="Text Box 13"/>
          <p:cNvSpPr txBox="1">
            <a:spLocks noChangeArrowheads="1"/>
          </p:cNvSpPr>
          <p:nvPr/>
        </p:nvSpPr>
        <p:spPr bwMode="auto">
          <a:xfrm>
            <a:off x="7102117" y="4799059"/>
            <a:ext cx="4414837" cy="57943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50000"/>
              </a:spcBef>
              <a:buFontTx/>
              <a:buNone/>
            </a:pPr>
            <a:r>
              <a:rPr lang="zh-CN" altLang="en-US" sz="3200" b="1">
                <a:solidFill>
                  <a:srgbClr val="0000FF"/>
                </a:solidFill>
                <a:ea typeface="宋体" charset="0"/>
              </a:rPr>
              <a:t>交换过程中形成的关系</a:t>
            </a:r>
          </a:p>
        </p:txBody>
      </p:sp>
      <p:sp>
        <p:nvSpPr>
          <p:cNvPr id="35" name="Text Box 14"/>
          <p:cNvSpPr txBox="1">
            <a:spLocks noChangeArrowheads="1"/>
          </p:cNvSpPr>
          <p:nvPr/>
        </p:nvSpPr>
        <p:spPr bwMode="auto">
          <a:xfrm>
            <a:off x="7100529" y="5880147"/>
            <a:ext cx="4414838" cy="57943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50000"/>
              </a:spcBef>
              <a:buFontTx/>
              <a:buNone/>
            </a:pPr>
            <a:r>
              <a:rPr lang="zh-CN" altLang="en-US" sz="3200" b="1">
                <a:solidFill>
                  <a:srgbClr val="0000FF"/>
                </a:solidFill>
                <a:ea typeface="宋体" charset="0"/>
              </a:rPr>
              <a:t>消费过程中形成的关系</a:t>
            </a:r>
          </a:p>
        </p:txBody>
      </p:sp>
      <p:sp>
        <p:nvSpPr>
          <p:cNvPr id="36" name="AutoShape 15"/>
          <p:cNvSpPr>
            <a:spLocks noChangeArrowheads="1"/>
          </p:cNvSpPr>
          <p:nvPr/>
        </p:nvSpPr>
        <p:spPr bwMode="auto">
          <a:xfrm>
            <a:off x="5699762" y="4357733"/>
            <a:ext cx="594317" cy="287338"/>
          </a:xfrm>
          <a:prstGeom prst="rightArrow">
            <a:avLst>
              <a:gd name="adj1" fmla="val 50000"/>
              <a:gd name="adj2" fmla="val 75138"/>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7" name="Text Box 3"/>
          <p:cNvSpPr txBox="1">
            <a:spLocks noChangeArrowheads="1"/>
          </p:cNvSpPr>
          <p:nvPr/>
        </p:nvSpPr>
        <p:spPr bwMode="auto">
          <a:xfrm>
            <a:off x="4497152" y="761583"/>
            <a:ext cx="368085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Clr>
                <a:srgbClr val="FF3300"/>
              </a:buClr>
              <a:buFont typeface="华文楷体" charset="-122"/>
              <a:buNone/>
            </a:pPr>
            <a:r>
              <a:rPr lang="zh-CN" altLang="en-US" sz="4200" b="1" smtClean="0">
                <a:solidFill>
                  <a:srgbClr val="5B1A56"/>
                </a:solidFill>
                <a:latin typeface="华文新魏" charset="0"/>
                <a:ea typeface="华文新魏" charset="0"/>
              </a:rPr>
              <a:t>二、生产关系</a:t>
            </a:r>
            <a:endParaRPr lang="zh-CN" altLang="en-US" sz="4200" b="1" dirty="0">
              <a:solidFill>
                <a:srgbClr val="5B1A56"/>
              </a:solidFill>
              <a:latin typeface="华文新魏" charset="0"/>
              <a:ea typeface="华文新魏" charset="0"/>
            </a:endParaRPr>
          </a:p>
        </p:txBody>
      </p:sp>
      <p:sp>
        <p:nvSpPr>
          <p:cNvPr id="41" name="椭圆 40"/>
          <p:cNvSpPr/>
          <p:nvPr/>
        </p:nvSpPr>
        <p:spPr>
          <a:xfrm>
            <a:off x="3593370" y="735695"/>
            <a:ext cx="705681" cy="713316"/>
          </a:xfrm>
          <a:prstGeom prst="ellipse">
            <a:avLst/>
          </a:prstGeom>
          <a:solidFill>
            <a:srgbClr val="6A1F5F">
              <a:alpha val="70000"/>
            </a:srgb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Freeform 23"/>
          <p:cNvSpPr>
            <a:spLocks noEditPoints="1"/>
          </p:cNvSpPr>
          <p:nvPr/>
        </p:nvSpPr>
        <p:spPr bwMode="auto">
          <a:xfrm rot="2266971">
            <a:off x="3748066" y="819636"/>
            <a:ext cx="396289" cy="523306"/>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2E2E2E"/>
              </a:solidFill>
              <a:effectLst/>
              <a:uLnTx/>
              <a:uFillTx/>
              <a:latin typeface="Segoe UI Light 8"/>
              <a:ea typeface="Microsoft YaHei UI Light"/>
            </a:endParaRPr>
          </a:p>
        </p:txBody>
      </p:sp>
    </p:spTree>
    <p:extLst>
      <p:ext uri="{BB962C8B-B14F-4D97-AF65-F5344CB8AC3E}">
        <p14:creationId xmlns:p14="http://schemas.microsoft.com/office/powerpoint/2010/main" val="57384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6" name="文本框 5"/>
          <p:cNvSpPr txBox="1"/>
          <p:nvPr/>
        </p:nvSpPr>
        <p:spPr>
          <a:xfrm>
            <a:off x="3226632" y="3414390"/>
            <a:ext cx="206756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生产资料归谁所有</a:t>
            </a:r>
          </a:p>
        </p:txBody>
      </p:sp>
      <p:sp>
        <p:nvSpPr>
          <p:cNvPr id="7" name="文本框 6"/>
          <p:cNvSpPr txBox="1"/>
          <p:nvPr/>
        </p:nvSpPr>
        <p:spPr>
          <a:xfrm>
            <a:off x="696156" y="5895379"/>
            <a:ext cx="2618105"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人们在社会生产中的地位和相互关系如何</a:t>
            </a:r>
          </a:p>
        </p:txBody>
      </p:sp>
      <p:sp>
        <p:nvSpPr>
          <p:cNvPr id="8" name="文本框 7"/>
          <p:cNvSpPr txBox="1"/>
          <p:nvPr/>
        </p:nvSpPr>
        <p:spPr>
          <a:xfrm>
            <a:off x="5642171" y="6033809"/>
            <a:ext cx="172783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产品如何分配</a:t>
            </a:r>
          </a:p>
        </p:txBody>
      </p:sp>
      <p:sp>
        <p:nvSpPr>
          <p:cNvPr id="9" name="文本框 8"/>
          <p:cNvSpPr txBox="1"/>
          <p:nvPr/>
        </p:nvSpPr>
        <p:spPr>
          <a:xfrm>
            <a:off x="3394906" y="5527079"/>
            <a:ext cx="224726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互相联系、互相影响</a:t>
            </a:r>
          </a:p>
        </p:txBody>
      </p:sp>
      <p:sp>
        <p:nvSpPr>
          <p:cNvPr id="10" name="文本框 9"/>
          <p:cNvSpPr txBox="1"/>
          <p:nvPr/>
        </p:nvSpPr>
        <p:spPr>
          <a:xfrm>
            <a:off x="1926151" y="4315499"/>
            <a:ext cx="422275"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决定</a:t>
            </a:r>
          </a:p>
        </p:txBody>
      </p:sp>
      <p:sp>
        <p:nvSpPr>
          <p:cNvPr id="11" name="文本框 10"/>
          <p:cNvSpPr txBox="1"/>
          <p:nvPr/>
        </p:nvSpPr>
        <p:spPr>
          <a:xfrm>
            <a:off x="6058730" y="4315499"/>
            <a:ext cx="384810"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t>决定</a:t>
            </a:r>
          </a:p>
        </p:txBody>
      </p:sp>
      <p:cxnSp>
        <p:nvCxnSpPr>
          <p:cNvPr id="12" name="直接箭头连接符 17"/>
          <p:cNvCxnSpPr/>
          <p:nvPr/>
        </p:nvCxnSpPr>
        <p:spPr>
          <a:xfrm flipV="1">
            <a:off x="3435546" y="6278920"/>
            <a:ext cx="2091055" cy="32385"/>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8"/>
          <p:cNvCxnSpPr/>
          <p:nvPr/>
        </p:nvCxnSpPr>
        <p:spPr>
          <a:xfrm>
            <a:off x="5504375" y="3906559"/>
            <a:ext cx="1029970" cy="194056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4" name="直接箭头连接符 19"/>
          <p:cNvCxnSpPr/>
          <p:nvPr/>
        </p:nvCxnSpPr>
        <p:spPr>
          <a:xfrm flipH="1">
            <a:off x="1926150" y="3895764"/>
            <a:ext cx="1099820" cy="180721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5" name="Text Box 36"/>
          <p:cNvSpPr txBox="1">
            <a:spLocks noChangeArrowheads="1"/>
          </p:cNvSpPr>
          <p:nvPr/>
        </p:nvSpPr>
        <p:spPr bwMode="auto">
          <a:xfrm>
            <a:off x="6929937" y="3871945"/>
            <a:ext cx="4699193" cy="237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just" eaLnBrk="1" hangingPunct="1">
              <a:spcBef>
                <a:spcPct val="50000"/>
              </a:spcBef>
              <a:buFontTx/>
              <a:buNone/>
            </a:pPr>
            <a:r>
              <a:rPr lang="en-US" altLang="zh-CN" sz="2800" b="1" dirty="0">
                <a:latin typeface="Heiti SC Light" charset="-122"/>
                <a:ea typeface="Heiti SC Light" charset="-122"/>
                <a:cs typeface="Heiti SC Light" charset="-122"/>
              </a:rPr>
              <a:t>    </a:t>
            </a:r>
            <a:r>
              <a:rPr lang="zh-CN" altLang="en-US" sz="2800" b="1" dirty="0">
                <a:latin typeface="Heiti SC Light" charset="-122"/>
                <a:ea typeface="Heiti SC Light" charset="-122"/>
                <a:cs typeface="Heiti SC Light" charset="-122"/>
              </a:rPr>
              <a:t>其中，生产资料的所有制关系起着决定性作用。它是区分不同生产方式、判定社会经济结构性质的客观依据。</a:t>
            </a:r>
          </a:p>
          <a:p>
            <a:pPr eaLnBrk="1" hangingPunct="1">
              <a:spcBef>
                <a:spcPct val="50000"/>
              </a:spcBef>
              <a:buFontTx/>
              <a:buNone/>
            </a:pPr>
            <a:endParaRPr lang="en-US" altLang="zh-CN" b="1" dirty="0">
              <a:latin typeface="华文隶书" charset="0"/>
              <a:ea typeface="华文隶书" charset="0"/>
            </a:endParaRPr>
          </a:p>
        </p:txBody>
      </p:sp>
      <p:grpSp>
        <p:nvGrpSpPr>
          <p:cNvPr id="16" name="Group 2"/>
          <p:cNvGrpSpPr>
            <a:grpSpLocks/>
          </p:cNvGrpSpPr>
          <p:nvPr/>
        </p:nvGrpSpPr>
        <p:grpSpPr bwMode="auto">
          <a:xfrm>
            <a:off x="1456693" y="1555433"/>
            <a:ext cx="2026219" cy="1044575"/>
            <a:chOff x="-27" y="31"/>
            <a:chExt cx="770" cy="658"/>
          </a:xfrm>
        </p:grpSpPr>
        <p:sp>
          <p:nvSpPr>
            <p:cNvPr id="19" name="AutoShape 6"/>
            <p:cNvSpPr>
              <a:spLocks noChangeArrowheads="1"/>
            </p:cNvSpPr>
            <p:nvPr/>
          </p:nvSpPr>
          <p:spPr bwMode="auto">
            <a:xfrm>
              <a:off x="0" y="31"/>
              <a:ext cx="725" cy="631"/>
            </a:xfrm>
            <a:prstGeom prst="roundRect">
              <a:avLst>
                <a:gd name="adj" fmla="val 11921"/>
              </a:avLst>
            </a:prstGeom>
            <a:gradFill rotWithShape="1">
              <a:gsLst>
                <a:gs pos="66000">
                  <a:srgbClr val="5B1A56">
                    <a:alpha val="49000"/>
                  </a:srgbClr>
                </a:gs>
                <a:gs pos="100000">
                  <a:srgbClr val="008E00"/>
                </a:gs>
              </a:gsLst>
              <a:lin ang="5400000" scaled="1"/>
            </a:gradFill>
            <a:ln>
              <a:noFill/>
            </a:ln>
            <a:effectLst>
              <a:outerShdw blurRad="63500" dist="53882" dir="2700000" algn="ctr" rotWithShape="0">
                <a:srgbClr val="00000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endParaRPr lang="zh-CN" altLang="en-US" sz="1800">
                <a:ea typeface="宋体" charset="0"/>
              </a:endParaRPr>
            </a:p>
          </p:txBody>
        </p:sp>
        <p:sp>
          <p:nvSpPr>
            <p:cNvPr id="18" name="Text Box 8"/>
            <p:cNvSpPr txBox="1">
              <a:spLocks noChangeArrowheads="1"/>
            </p:cNvSpPr>
            <p:nvPr/>
          </p:nvSpPr>
          <p:spPr bwMode="auto">
            <a:xfrm>
              <a:off x="-27" y="164"/>
              <a:ext cx="7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dirty="0">
                  <a:solidFill>
                    <a:srgbClr val="000000"/>
                  </a:solidFill>
                  <a:latin typeface="隶书" charset="0"/>
                </a:rPr>
                <a:t>生产关系结构</a:t>
              </a:r>
            </a:p>
          </p:txBody>
        </p:sp>
      </p:grpSp>
      <p:sp>
        <p:nvSpPr>
          <p:cNvPr id="21" name="Line 9"/>
          <p:cNvSpPr>
            <a:spLocks noChangeShapeType="1"/>
          </p:cNvSpPr>
          <p:nvPr/>
        </p:nvSpPr>
        <p:spPr bwMode="auto">
          <a:xfrm>
            <a:off x="3482523" y="1980882"/>
            <a:ext cx="444500" cy="0"/>
          </a:xfrm>
          <a:prstGeom prst="line">
            <a:avLst/>
          </a:prstGeom>
          <a:noFill/>
          <a:ln w="38100">
            <a:solidFill>
              <a:srgbClr val="5B1A56"/>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2" name="Line 10"/>
          <p:cNvSpPr>
            <a:spLocks noChangeShapeType="1"/>
          </p:cNvSpPr>
          <p:nvPr/>
        </p:nvSpPr>
        <p:spPr bwMode="auto">
          <a:xfrm flipH="1">
            <a:off x="3914323" y="1261744"/>
            <a:ext cx="11112" cy="1582738"/>
          </a:xfrm>
          <a:prstGeom prst="line">
            <a:avLst/>
          </a:prstGeom>
          <a:noFill/>
          <a:ln w="38100">
            <a:solidFill>
              <a:srgbClr val="5B1A56"/>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23" name="Group 9"/>
          <p:cNvGrpSpPr>
            <a:grpSpLocks/>
          </p:cNvGrpSpPr>
          <p:nvPr/>
        </p:nvGrpSpPr>
        <p:grpSpPr bwMode="auto">
          <a:xfrm>
            <a:off x="3925435" y="1255394"/>
            <a:ext cx="457200" cy="1589088"/>
            <a:chOff x="0" y="0"/>
            <a:chExt cx="288" cy="812"/>
          </a:xfrm>
        </p:grpSpPr>
        <p:sp>
          <p:nvSpPr>
            <p:cNvPr id="24" name="Line 12"/>
            <p:cNvSpPr>
              <a:spLocks noChangeShapeType="1"/>
            </p:cNvSpPr>
            <p:nvPr/>
          </p:nvSpPr>
          <p:spPr bwMode="auto">
            <a:xfrm>
              <a:off x="0" y="0"/>
              <a:ext cx="288" cy="0"/>
            </a:xfrm>
            <a:prstGeom prst="line">
              <a:avLst/>
            </a:prstGeom>
            <a:noFill/>
            <a:ln w="38100">
              <a:solidFill>
                <a:srgbClr val="5B1A5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 name="Line 13"/>
            <p:cNvSpPr>
              <a:spLocks noChangeShapeType="1"/>
            </p:cNvSpPr>
            <p:nvPr/>
          </p:nvSpPr>
          <p:spPr bwMode="auto">
            <a:xfrm>
              <a:off x="0" y="369"/>
              <a:ext cx="288" cy="0"/>
            </a:xfrm>
            <a:prstGeom prst="line">
              <a:avLst/>
            </a:prstGeom>
            <a:noFill/>
            <a:ln w="38100">
              <a:solidFill>
                <a:srgbClr val="5B1A5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6" name="Line 14"/>
            <p:cNvSpPr>
              <a:spLocks noChangeShapeType="1"/>
            </p:cNvSpPr>
            <p:nvPr/>
          </p:nvSpPr>
          <p:spPr bwMode="auto">
            <a:xfrm>
              <a:off x="0" y="812"/>
              <a:ext cx="288" cy="0"/>
            </a:xfrm>
            <a:prstGeom prst="line">
              <a:avLst/>
            </a:prstGeom>
            <a:noFill/>
            <a:ln w="38100">
              <a:solidFill>
                <a:srgbClr val="5B1A5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27" name="Group 13"/>
          <p:cNvGrpSpPr>
            <a:grpSpLocks/>
          </p:cNvGrpSpPr>
          <p:nvPr/>
        </p:nvGrpSpPr>
        <p:grpSpPr bwMode="auto">
          <a:xfrm>
            <a:off x="4388986" y="955357"/>
            <a:ext cx="6264275" cy="593725"/>
            <a:chOff x="0" y="34"/>
            <a:chExt cx="3946" cy="374"/>
          </a:xfrm>
        </p:grpSpPr>
        <p:sp>
          <p:nvSpPr>
            <p:cNvPr id="30" name="AutoShape 17"/>
            <p:cNvSpPr>
              <a:spLocks noChangeArrowheads="1"/>
            </p:cNvSpPr>
            <p:nvPr/>
          </p:nvSpPr>
          <p:spPr bwMode="auto">
            <a:xfrm>
              <a:off x="0" y="43"/>
              <a:ext cx="3942" cy="365"/>
            </a:xfrm>
            <a:prstGeom prst="roundRect">
              <a:avLst>
                <a:gd name="adj" fmla="val 11921"/>
              </a:avLst>
            </a:prstGeom>
            <a:gradFill rotWithShape="1">
              <a:gsLst>
                <a:gs pos="64000">
                  <a:srgbClr val="5B1A56">
                    <a:alpha val="50000"/>
                  </a:srgbClr>
                </a:gs>
                <a:gs pos="100000">
                  <a:srgbClr val="6BB247"/>
                </a:gs>
              </a:gsLst>
              <a:lin ang="5400000" scaled="1"/>
            </a:gradFill>
            <a:ln>
              <a:noFill/>
            </a:ln>
            <a:effectLst>
              <a:outerShdw blurRad="63500" dist="53882" dir="2700000" algn="ctr" rotWithShape="0">
                <a:srgbClr val="00000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buFont typeface="Arial" pitchFamily="34" charset="0"/>
                <a:buNone/>
                <a:defRPr/>
              </a:pPr>
              <a:endParaRPr lang="zh-CN" altLang="en-US" sz="3200" b="1">
                <a:solidFill>
                  <a:schemeClr val="bg1"/>
                </a:solidFill>
                <a:effectLst>
                  <a:outerShdw blurRad="38100" dist="38100" dir="2700000" algn="tl">
                    <a:srgbClr val="000000"/>
                  </a:outerShdw>
                </a:effectLst>
                <a:latin typeface="Arial" pitchFamily="34" charset="0"/>
                <a:ea typeface="宋体" pitchFamily="2" charset="-122"/>
              </a:endParaRPr>
            </a:p>
          </p:txBody>
        </p:sp>
        <p:sp>
          <p:nvSpPr>
            <p:cNvPr id="29" name="Text Box 19"/>
            <p:cNvSpPr txBox="1">
              <a:spLocks noChangeArrowheads="1"/>
            </p:cNvSpPr>
            <p:nvPr/>
          </p:nvSpPr>
          <p:spPr bwMode="auto">
            <a:xfrm>
              <a:off x="91" y="34"/>
              <a:ext cx="385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Clr>
                  <a:srgbClr val="FF0000"/>
                </a:buClr>
                <a:buFontTx/>
                <a:buNone/>
              </a:pPr>
              <a:r>
                <a:rPr lang="zh-CN" altLang="en-US" sz="3200" b="1" dirty="0">
                  <a:solidFill>
                    <a:schemeClr val="bg1"/>
                  </a:solidFill>
                  <a:latin typeface="隶书" charset="0"/>
                </a:rPr>
                <a:t>生产资料的所有制关系</a:t>
              </a:r>
            </a:p>
          </p:txBody>
        </p:sp>
      </p:grpSp>
      <p:grpSp>
        <p:nvGrpSpPr>
          <p:cNvPr id="32" name="Group 18"/>
          <p:cNvGrpSpPr>
            <a:grpSpLocks/>
          </p:cNvGrpSpPr>
          <p:nvPr/>
        </p:nvGrpSpPr>
        <p:grpSpPr bwMode="auto">
          <a:xfrm>
            <a:off x="4388986" y="1760219"/>
            <a:ext cx="6257925" cy="587375"/>
            <a:chOff x="0" y="42"/>
            <a:chExt cx="3942" cy="370"/>
          </a:xfrm>
        </p:grpSpPr>
        <p:sp>
          <p:nvSpPr>
            <p:cNvPr id="35" name="AutoShape 22"/>
            <p:cNvSpPr>
              <a:spLocks noChangeArrowheads="1"/>
            </p:cNvSpPr>
            <p:nvPr/>
          </p:nvSpPr>
          <p:spPr bwMode="auto">
            <a:xfrm>
              <a:off x="0" y="43"/>
              <a:ext cx="3942" cy="365"/>
            </a:xfrm>
            <a:prstGeom prst="roundRect">
              <a:avLst>
                <a:gd name="adj" fmla="val 11921"/>
              </a:avLst>
            </a:prstGeom>
            <a:gradFill rotWithShape="1">
              <a:gsLst>
                <a:gs pos="44000">
                  <a:srgbClr val="5B1A56">
                    <a:alpha val="57000"/>
                  </a:srgbClr>
                </a:gs>
                <a:gs pos="100000">
                  <a:srgbClr val="6BB247"/>
                </a:gs>
              </a:gsLst>
              <a:lin ang="5400000" scaled="1"/>
            </a:gradFill>
            <a:ln>
              <a:noFill/>
            </a:ln>
            <a:effectLst>
              <a:outerShdw blurRad="63500" dist="53882" dir="2700000" algn="ctr" rotWithShape="0">
                <a:srgbClr val="00000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buFont typeface="Arial" pitchFamily="34" charset="0"/>
                <a:buNone/>
                <a:defRPr/>
              </a:pPr>
              <a:endParaRPr lang="zh-CN" altLang="en-US" sz="3200" b="1">
                <a:solidFill>
                  <a:schemeClr val="bg1"/>
                </a:solidFill>
                <a:effectLst>
                  <a:outerShdw blurRad="38100" dist="38100" dir="2700000" algn="tl">
                    <a:srgbClr val="000000"/>
                  </a:outerShdw>
                </a:effectLst>
                <a:latin typeface="Arial" pitchFamily="34" charset="0"/>
                <a:ea typeface="宋体" pitchFamily="2" charset="-122"/>
              </a:endParaRPr>
            </a:p>
          </p:txBody>
        </p:sp>
        <p:sp>
          <p:nvSpPr>
            <p:cNvPr id="34" name="Text Box 24"/>
            <p:cNvSpPr txBox="1">
              <a:spLocks noChangeArrowheads="1"/>
            </p:cNvSpPr>
            <p:nvPr/>
          </p:nvSpPr>
          <p:spPr bwMode="auto">
            <a:xfrm>
              <a:off x="0" y="42"/>
              <a:ext cx="385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Clr>
                  <a:srgbClr val="FF0000"/>
                </a:buClr>
                <a:buFontTx/>
                <a:buNone/>
              </a:pPr>
              <a:r>
                <a:rPr lang="zh-CN" altLang="en-US" sz="3200" b="1" dirty="0">
                  <a:solidFill>
                    <a:schemeClr val="bg1"/>
                  </a:solidFill>
                  <a:latin typeface="隶书" charset="0"/>
                </a:rPr>
                <a:t>人们在生产中的地位和相互关系</a:t>
              </a:r>
            </a:p>
          </p:txBody>
        </p:sp>
      </p:grpSp>
      <p:grpSp>
        <p:nvGrpSpPr>
          <p:cNvPr id="37" name="Group 23"/>
          <p:cNvGrpSpPr>
            <a:grpSpLocks/>
          </p:cNvGrpSpPr>
          <p:nvPr/>
        </p:nvGrpSpPr>
        <p:grpSpPr bwMode="auto">
          <a:xfrm>
            <a:off x="4388986" y="2554446"/>
            <a:ext cx="6257925" cy="604838"/>
            <a:chOff x="0" y="27"/>
            <a:chExt cx="3942" cy="381"/>
          </a:xfrm>
        </p:grpSpPr>
        <p:sp>
          <p:nvSpPr>
            <p:cNvPr id="40" name="AutoShape 27"/>
            <p:cNvSpPr>
              <a:spLocks noChangeArrowheads="1"/>
            </p:cNvSpPr>
            <p:nvPr/>
          </p:nvSpPr>
          <p:spPr bwMode="auto">
            <a:xfrm>
              <a:off x="0" y="43"/>
              <a:ext cx="3942" cy="365"/>
            </a:xfrm>
            <a:prstGeom prst="roundRect">
              <a:avLst>
                <a:gd name="adj" fmla="val 11921"/>
              </a:avLst>
            </a:prstGeom>
            <a:gradFill rotWithShape="1">
              <a:gsLst>
                <a:gs pos="66000">
                  <a:srgbClr val="5B1A56">
                    <a:alpha val="50000"/>
                  </a:srgbClr>
                </a:gs>
                <a:gs pos="100000">
                  <a:srgbClr val="6BB247"/>
                </a:gs>
              </a:gsLst>
              <a:lin ang="5400000" scaled="1"/>
            </a:gradFill>
            <a:ln>
              <a:noFill/>
            </a:ln>
            <a:effectLst>
              <a:outerShdw blurRad="63500" dist="53882" dir="2700000" algn="ctr" rotWithShape="0">
                <a:srgbClr val="00000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buFont typeface="Arial" pitchFamily="34" charset="0"/>
                <a:buNone/>
                <a:defRPr/>
              </a:pPr>
              <a:endParaRPr lang="zh-CN" altLang="en-US" sz="3200" b="1">
                <a:solidFill>
                  <a:schemeClr val="bg1"/>
                </a:solidFill>
                <a:effectLst>
                  <a:outerShdw blurRad="38100" dist="38100" dir="2700000" algn="tl">
                    <a:srgbClr val="000000"/>
                  </a:outerShdw>
                </a:effectLst>
                <a:latin typeface="Arial" pitchFamily="34" charset="0"/>
                <a:ea typeface="宋体" pitchFamily="2" charset="-122"/>
              </a:endParaRPr>
            </a:p>
          </p:txBody>
        </p:sp>
        <p:sp>
          <p:nvSpPr>
            <p:cNvPr id="39" name="Text Box 29"/>
            <p:cNvSpPr txBox="1">
              <a:spLocks noChangeArrowheads="1"/>
            </p:cNvSpPr>
            <p:nvPr/>
          </p:nvSpPr>
          <p:spPr bwMode="auto">
            <a:xfrm>
              <a:off x="22" y="27"/>
              <a:ext cx="385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Clr>
                  <a:srgbClr val="FF0000"/>
                </a:buClr>
                <a:buFontTx/>
                <a:buNone/>
              </a:pPr>
              <a:r>
                <a:rPr lang="zh-CN" altLang="en-US" sz="3200" b="1" dirty="0">
                  <a:solidFill>
                    <a:schemeClr val="bg1"/>
                  </a:solidFill>
                  <a:latin typeface="隶书" charset="0"/>
                </a:rPr>
                <a:t>产品的分配关系</a:t>
              </a:r>
            </a:p>
          </p:txBody>
        </p:sp>
      </p:grpSp>
    </p:spTree>
    <p:extLst>
      <p:ext uri="{BB962C8B-B14F-4D97-AF65-F5344CB8AC3E}">
        <p14:creationId xmlns:p14="http://schemas.microsoft.com/office/powerpoint/2010/main" val="317024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107869" y="1144587"/>
            <a:ext cx="8748712"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sz="3200" b="1">
                <a:solidFill>
                  <a:srgbClr val="003300"/>
                </a:solidFill>
                <a:latin typeface="Heiti SC Light" charset="-122"/>
                <a:ea typeface="Heiti SC Light" charset="-122"/>
                <a:cs typeface="Heiti SC Light" charset="-122"/>
              </a:rPr>
              <a:t>生产资料所有制形式决定整个生产关系的性质：</a:t>
            </a:r>
          </a:p>
        </p:txBody>
      </p:sp>
      <p:sp>
        <p:nvSpPr>
          <p:cNvPr id="22531" name="Text Box 3"/>
          <p:cNvSpPr txBox="1">
            <a:spLocks noChangeArrowheads="1"/>
          </p:cNvSpPr>
          <p:nvPr/>
        </p:nvSpPr>
        <p:spPr bwMode="auto">
          <a:xfrm>
            <a:off x="2126784" y="3216275"/>
            <a:ext cx="544512" cy="1562100"/>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a:solidFill>
                  <a:srgbClr val="663300"/>
                </a:solidFill>
                <a:latin typeface="Heiti SC Light" charset="-122"/>
                <a:ea typeface="Heiti SC Light" charset="-122"/>
                <a:cs typeface="Heiti SC Light" charset="-122"/>
              </a:rPr>
              <a:t>生产资料</a:t>
            </a:r>
          </a:p>
        </p:txBody>
      </p:sp>
      <p:sp>
        <p:nvSpPr>
          <p:cNvPr id="22532" name="Line 4"/>
          <p:cNvSpPr>
            <a:spLocks noChangeShapeType="1"/>
          </p:cNvSpPr>
          <p:nvPr/>
        </p:nvSpPr>
        <p:spPr bwMode="auto">
          <a:xfrm>
            <a:off x="2725271" y="3830638"/>
            <a:ext cx="427038"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3" name="Line 5"/>
          <p:cNvSpPr>
            <a:spLocks noChangeShapeType="1"/>
          </p:cNvSpPr>
          <p:nvPr/>
        </p:nvSpPr>
        <p:spPr bwMode="auto">
          <a:xfrm>
            <a:off x="3152309" y="2382838"/>
            <a:ext cx="0" cy="312420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4" name="Line 6"/>
          <p:cNvSpPr>
            <a:spLocks noChangeShapeType="1"/>
          </p:cNvSpPr>
          <p:nvPr/>
        </p:nvSpPr>
        <p:spPr bwMode="auto">
          <a:xfrm>
            <a:off x="3152309" y="23828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5" name="Line 7"/>
          <p:cNvSpPr>
            <a:spLocks noChangeShapeType="1"/>
          </p:cNvSpPr>
          <p:nvPr/>
        </p:nvSpPr>
        <p:spPr bwMode="auto">
          <a:xfrm>
            <a:off x="3152309" y="3086100"/>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6" name="Line 8"/>
          <p:cNvSpPr>
            <a:spLocks noChangeShapeType="1"/>
          </p:cNvSpPr>
          <p:nvPr/>
        </p:nvSpPr>
        <p:spPr bwMode="auto">
          <a:xfrm>
            <a:off x="3152309" y="38306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7" name="Line 9"/>
          <p:cNvSpPr>
            <a:spLocks noChangeShapeType="1"/>
          </p:cNvSpPr>
          <p:nvPr/>
        </p:nvSpPr>
        <p:spPr bwMode="auto">
          <a:xfrm>
            <a:off x="3152309" y="47450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8" name="Line 10"/>
          <p:cNvSpPr>
            <a:spLocks noChangeShapeType="1"/>
          </p:cNvSpPr>
          <p:nvPr/>
        </p:nvSpPr>
        <p:spPr bwMode="auto">
          <a:xfrm>
            <a:off x="3152309" y="55070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39" name="Text Box 11"/>
          <p:cNvSpPr txBox="1">
            <a:spLocks noChangeArrowheads="1"/>
          </p:cNvSpPr>
          <p:nvPr/>
        </p:nvSpPr>
        <p:spPr bwMode="auto">
          <a:xfrm>
            <a:off x="3598396" y="2136776"/>
            <a:ext cx="26670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b="1">
                <a:solidFill>
                  <a:srgbClr val="003300"/>
                </a:solidFill>
                <a:latin typeface="Heiti SC Light" charset="-122"/>
                <a:ea typeface="Heiti SC Light" charset="-122"/>
                <a:cs typeface="Heiti SC Light" charset="-122"/>
              </a:rPr>
              <a:t>氏族成员平均所有</a:t>
            </a:r>
          </a:p>
        </p:txBody>
      </p:sp>
      <p:sp>
        <p:nvSpPr>
          <p:cNvPr id="22540" name="Text Box 12"/>
          <p:cNvSpPr txBox="1">
            <a:spLocks noChangeArrowheads="1"/>
          </p:cNvSpPr>
          <p:nvPr/>
        </p:nvSpPr>
        <p:spPr bwMode="auto">
          <a:xfrm>
            <a:off x="3615859" y="2857501"/>
            <a:ext cx="26670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奴隶主所有</a:t>
            </a:r>
          </a:p>
        </p:txBody>
      </p:sp>
      <p:sp>
        <p:nvSpPr>
          <p:cNvPr id="22541" name="Text Box 13"/>
          <p:cNvSpPr txBox="1">
            <a:spLocks noChangeArrowheads="1"/>
          </p:cNvSpPr>
          <p:nvPr/>
        </p:nvSpPr>
        <p:spPr bwMode="auto">
          <a:xfrm>
            <a:off x="3609509" y="3625851"/>
            <a:ext cx="26670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地主所有</a:t>
            </a:r>
          </a:p>
        </p:txBody>
      </p:sp>
      <p:sp>
        <p:nvSpPr>
          <p:cNvPr id="22542" name="Text Box 14"/>
          <p:cNvSpPr txBox="1">
            <a:spLocks noChangeArrowheads="1"/>
          </p:cNvSpPr>
          <p:nvPr/>
        </p:nvSpPr>
        <p:spPr bwMode="auto">
          <a:xfrm>
            <a:off x="3633321" y="4516439"/>
            <a:ext cx="26670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资本家所有</a:t>
            </a:r>
          </a:p>
        </p:txBody>
      </p:sp>
      <p:sp>
        <p:nvSpPr>
          <p:cNvPr id="22543" name="Text Box 15"/>
          <p:cNvSpPr txBox="1">
            <a:spLocks noChangeArrowheads="1"/>
          </p:cNvSpPr>
          <p:nvPr/>
        </p:nvSpPr>
        <p:spPr bwMode="auto">
          <a:xfrm>
            <a:off x="3609509" y="5278439"/>
            <a:ext cx="26670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集体和全民所有</a:t>
            </a:r>
          </a:p>
        </p:txBody>
      </p:sp>
      <p:sp>
        <p:nvSpPr>
          <p:cNvPr id="22544" name="Line 16"/>
          <p:cNvSpPr>
            <a:spLocks noChangeShapeType="1"/>
          </p:cNvSpPr>
          <p:nvPr/>
        </p:nvSpPr>
        <p:spPr bwMode="auto">
          <a:xfrm>
            <a:off x="6276509" y="2365375"/>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45" name="Line 17"/>
          <p:cNvSpPr>
            <a:spLocks noChangeShapeType="1"/>
          </p:cNvSpPr>
          <p:nvPr/>
        </p:nvSpPr>
        <p:spPr bwMode="auto">
          <a:xfrm>
            <a:off x="6276509" y="3086100"/>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46" name="Line 18"/>
          <p:cNvSpPr>
            <a:spLocks noChangeShapeType="1"/>
          </p:cNvSpPr>
          <p:nvPr/>
        </p:nvSpPr>
        <p:spPr bwMode="auto">
          <a:xfrm>
            <a:off x="6276509" y="39068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47" name="Line 19"/>
          <p:cNvSpPr>
            <a:spLocks noChangeShapeType="1"/>
          </p:cNvSpPr>
          <p:nvPr/>
        </p:nvSpPr>
        <p:spPr bwMode="auto">
          <a:xfrm>
            <a:off x="6293971" y="47450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48" name="Line 20"/>
          <p:cNvSpPr>
            <a:spLocks noChangeShapeType="1"/>
          </p:cNvSpPr>
          <p:nvPr/>
        </p:nvSpPr>
        <p:spPr bwMode="auto">
          <a:xfrm>
            <a:off x="6276509" y="5507038"/>
            <a:ext cx="457200" cy="0"/>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49" name="Text Box 21"/>
          <p:cNvSpPr txBox="1">
            <a:spLocks noChangeArrowheads="1"/>
          </p:cNvSpPr>
          <p:nvPr/>
        </p:nvSpPr>
        <p:spPr bwMode="auto">
          <a:xfrm>
            <a:off x="6733709" y="2136776"/>
            <a:ext cx="20574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原始公社制</a:t>
            </a:r>
          </a:p>
        </p:txBody>
      </p:sp>
      <p:sp>
        <p:nvSpPr>
          <p:cNvPr id="22550" name="Text Box 22"/>
          <p:cNvSpPr txBox="1">
            <a:spLocks noChangeArrowheads="1"/>
          </p:cNvSpPr>
          <p:nvPr/>
        </p:nvSpPr>
        <p:spPr bwMode="auto">
          <a:xfrm>
            <a:off x="6733709" y="2857501"/>
            <a:ext cx="20574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奴隶主占有制</a:t>
            </a:r>
          </a:p>
        </p:txBody>
      </p:sp>
      <p:sp>
        <p:nvSpPr>
          <p:cNvPr id="22551" name="Text Box 23"/>
          <p:cNvSpPr txBox="1">
            <a:spLocks noChangeArrowheads="1"/>
          </p:cNvSpPr>
          <p:nvPr/>
        </p:nvSpPr>
        <p:spPr bwMode="auto">
          <a:xfrm>
            <a:off x="6733709" y="3678239"/>
            <a:ext cx="20574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dist">
              <a:spcBef>
                <a:spcPct val="50000"/>
              </a:spcBef>
              <a:buFontTx/>
              <a:buNone/>
            </a:pPr>
            <a:r>
              <a:rPr lang="zh-CN" altLang="en-US" b="1">
                <a:solidFill>
                  <a:srgbClr val="003300"/>
                </a:solidFill>
                <a:latin typeface="Heiti SC Light" charset="-122"/>
                <a:ea typeface="Heiti SC Light" charset="-122"/>
                <a:cs typeface="Heiti SC Light" charset="-122"/>
              </a:rPr>
              <a:t>封建主占有制</a:t>
            </a:r>
          </a:p>
        </p:txBody>
      </p:sp>
      <p:sp>
        <p:nvSpPr>
          <p:cNvPr id="22552" name="Text Box 24"/>
          <p:cNvSpPr txBox="1">
            <a:spLocks noChangeArrowheads="1"/>
          </p:cNvSpPr>
          <p:nvPr/>
        </p:nvSpPr>
        <p:spPr bwMode="auto">
          <a:xfrm>
            <a:off x="6733709" y="4516439"/>
            <a:ext cx="2057400" cy="466725"/>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a:solidFill>
                  <a:srgbClr val="003300"/>
                </a:solidFill>
                <a:latin typeface="Heiti SC Light" charset="-122"/>
                <a:ea typeface="Heiti SC Light" charset="-122"/>
                <a:cs typeface="Heiti SC Light" charset="-122"/>
              </a:rPr>
              <a:t>资本家占有制</a:t>
            </a:r>
          </a:p>
        </p:txBody>
      </p:sp>
      <p:sp>
        <p:nvSpPr>
          <p:cNvPr id="22553" name="Text Box 25"/>
          <p:cNvSpPr txBox="1">
            <a:spLocks noChangeArrowheads="1"/>
          </p:cNvSpPr>
          <p:nvPr/>
        </p:nvSpPr>
        <p:spPr bwMode="auto">
          <a:xfrm>
            <a:off x="6733709" y="5232400"/>
            <a:ext cx="2017712" cy="831850"/>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a:solidFill>
                  <a:srgbClr val="003300"/>
                </a:solidFill>
                <a:latin typeface="Heiti SC Light" charset="-122"/>
                <a:ea typeface="Heiti SC Light" charset="-122"/>
                <a:cs typeface="Heiti SC Light" charset="-122"/>
              </a:rPr>
              <a:t>社会主义公有制</a:t>
            </a:r>
          </a:p>
        </p:txBody>
      </p:sp>
      <p:grpSp>
        <p:nvGrpSpPr>
          <p:cNvPr id="2" name="Group 26"/>
          <p:cNvGrpSpPr>
            <a:grpSpLocks/>
          </p:cNvGrpSpPr>
          <p:nvPr/>
        </p:nvGrpSpPr>
        <p:grpSpPr bwMode="auto">
          <a:xfrm>
            <a:off x="8791109" y="3051176"/>
            <a:ext cx="152400" cy="1711325"/>
            <a:chOff x="0" y="0"/>
            <a:chExt cx="96" cy="1078"/>
          </a:xfrm>
        </p:grpSpPr>
        <p:sp>
          <p:nvSpPr>
            <p:cNvPr id="19496" name="Line 27"/>
            <p:cNvSpPr>
              <a:spLocks noChangeShapeType="1"/>
            </p:cNvSpPr>
            <p:nvPr/>
          </p:nvSpPr>
          <p:spPr bwMode="auto">
            <a:xfrm>
              <a:off x="0" y="539"/>
              <a:ext cx="96"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grpSp>
          <p:nvGrpSpPr>
            <p:cNvPr id="19497" name="Group 28"/>
            <p:cNvGrpSpPr>
              <a:grpSpLocks/>
            </p:cNvGrpSpPr>
            <p:nvPr/>
          </p:nvGrpSpPr>
          <p:grpSpPr bwMode="auto">
            <a:xfrm>
              <a:off x="0" y="0"/>
              <a:ext cx="96" cy="1078"/>
              <a:chOff x="0" y="0"/>
              <a:chExt cx="96" cy="1078"/>
            </a:xfrm>
          </p:grpSpPr>
          <p:sp>
            <p:nvSpPr>
              <p:cNvPr id="19498" name="Line 29"/>
              <p:cNvSpPr>
                <a:spLocks noChangeShapeType="1"/>
              </p:cNvSpPr>
              <p:nvPr/>
            </p:nvSpPr>
            <p:spPr bwMode="auto">
              <a:xfrm>
                <a:off x="0" y="0"/>
                <a:ext cx="96"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19499" name="Line 30"/>
              <p:cNvSpPr>
                <a:spLocks noChangeShapeType="1"/>
              </p:cNvSpPr>
              <p:nvPr/>
            </p:nvSpPr>
            <p:spPr bwMode="auto">
              <a:xfrm>
                <a:off x="0" y="1078"/>
                <a:ext cx="96"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grpSp>
      </p:grpSp>
      <p:sp>
        <p:nvSpPr>
          <p:cNvPr id="22559" name="Line 31"/>
          <p:cNvSpPr>
            <a:spLocks noChangeShapeType="1"/>
          </p:cNvSpPr>
          <p:nvPr/>
        </p:nvSpPr>
        <p:spPr bwMode="auto">
          <a:xfrm>
            <a:off x="8943509" y="3027363"/>
            <a:ext cx="0" cy="1770062"/>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60" name="Line 32"/>
          <p:cNvSpPr>
            <a:spLocks noChangeShapeType="1"/>
          </p:cNvSpPr>
          <p:nvPr/>
        </p:nvSpPr>
        <p:spPr bwMode="auto">
          <a:xfrm>
            <a:off x="8943509" y="3906838"/>
            <a:ext cx="152400"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22561" name="Text Box 33"/>
          <p:cNvSpPr txBox="1">
            <a:spLocks noChangeArrowheads="1"/>
          </p:cNvSpPr>
          <p:nvPr/>
        </p:nvSpPr>
        <p:spPr bwMode="auto">
          <a:xfrm>
            <a:off x="9078219" y="2992438"/>
            <a:ext cx="551090" cy="1828800"/>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vert="eaVert"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a:latin typeface="Heiti SC Light" charset="-122"/>
                <a:ea typeface="Heiti SC Light" charset="-122"/>
                <a:cs typeface="Heiti SC Light" charset="-122"/>
              </a:rPr>
              <a:t>私有制社会</a:t>
            </a:r>
          </a:p>
        </p:txBody>
      </p:sp>
      <p:grpSp>
        <p:nvGrpSpPr>
          <p:cNvPr id="4" name="Group 34"/>
          <p:cNvGrpSpPr>
            <a:grpSpLocks/>
          </p:cNvGrpSpPr>
          <p:nvPr/>
        </p:nvGrpSpPr>
        <p:grpSpPr bwMode="auto">
          <a:xfrm>
            <a:off x="8791109" y="2382838"/>
            <a:ext cx="1389062" cy="3124200"/>
            <a:chOff x="0" y="0"/>
            <a:chExt cx="875" cy="1968"/>
          </a:xfrm>
        </p:grpSpPr>
        <p:sp>
          <p:nvSpPr>
            <p:cNvPr id="19494" name="Line 35"/>
            <p:cNvSpPr>
              <a:spLocks noChangeShapeType="1"/>
            </p:cNvSpPr>
            <p:nvPr/>
          </p:nvSpPr>
          <p:spPr bwMode="auto">
            <a:xfrm>
              <a:off x="11" y="0"/>
              <a:ext cx="864"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19495" name="Line 36"/>
            <p:cNvSpPr>
              <a:spLocks noChangeShapeType="1"/>
            </p:cNvSpPr>
            <p:nvPr/>
          </p:nvSpPr>
          <p:spPr bwMode="auto">
            <a:xfrm>
              <a:off x="0" y="1968"/>
              <a:ext cx="864" cy="0"/>
            </a:xfrm>
            <a:prstGeom prst="line">
              <a:avLst/>
            </a:prstGeom>
            <a:noFill/>
            <a:ln w="38100">
              <a:solidFill>
                <a:srgbClr val="5B1A56">
                  <a:alpha val="62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grpSp>
      <p:sp>
        <p:nvSpPr>
          <p:cNvPr id="22565" name="Text Box 37"/>
          <p:cNvSpPr txBox="1">
            <a:spLocks noChangeArrowheads="1"/>
          </p:cNvSpPr>
          <p:nvPr/>
        </p:nvSpPr>
        <p:spPr bwMode="auto">
          <a:xfrm>
            <a:off x="9881494" y="2992438"/>
            <a:ext cx="551090" cy="1828800"/>
          </a:xfrm>
          <a:prstGeom prst="rect">
            <a:avLst/>
          </a:prstGeom>
          <a:noFill/>
          <a:ln w="9525">
            <a:solidFill>
              <a:srgbClr val="5B1A56">
                <a:alpha val="62000"/>
              </a:srgbClr>
            </a:solidFill>
            <a:miter lim="800000"/>
            <a:headEnd/>
            <a:tailEnd/>
          </a:ln>
          <a:extLst>
            <a:ext uri="{909E8E84-426E-40DD-AFC4-6F175D3DCCD1}">
              <a14:hiddenFill xmlns:a14="http://schemas.microsoft.com/office/drawing/2010/main">
                <a:solidFill>
                  <a:srgbClr val="FFFFFF"/>
                </a:solidFill>
              </a14:hiddenFill>
            </a:ext>
          </a:extLst>
        </p:spPr>
        <p:txBody>
          <a:bodyPr vert="eaVert"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b="1">
                <a:solidFill>
                  <a:srgbClr val="A50021"/>
                </a:solidFill>
                <a:latin typeface="Heiti SC Light" charset="-122"/>
                <a:ea typeface="Heiti SC Light" charset="-122"/>
                <a:cs typeface="Heiti SC Light" charset="-122"/>
              </a:rPr>
              <a:t>公有制社会</a:t>
            </a:r>
          </a:p>
        </p:txBody>
      </p:sp>
      <p:grpSp>
        <p:nvGrpSpPr>
          <p:cNvPr id="5" name="Group 38"/>
          <p:cNvGrpSpPr>
            <a:grpSpLocks/>
          </p:cNvGrpSpPr>
          <p:nvPr/>
        </p:nvGrpSpPr>
        <p:grpSpPr bwMode="auto">
          <a:xfrm>
            <a:off x="10162709" y="2382838"/>
            <a:ext cx="0" cy="3141662"/>
            <a:chOff x="0" y="0"/>
            <a:chExt cx="0" cy="1979"/>
          </a:xfrm>
        </p:grpSpPr>
        <p:sp>
          <p:nvSpPr>
            <p:cNvPr id="19492" name="Line 39"/>
            <p:cNvSpPr>
              <a:spLocks noChangeShapeType="1"/>
            </p:cNvSpPr>
            <p:nvPr/>
          </p:nvSpPr>
          <p:spPr bwMode="auto">
            <a:xfrm>
              <a:off x="0" y="0"/>
              <a:ext cx="0" cy="384"/>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sp>
          <p:nvSpPr>
            <p:cNvPr id="19493" name="Line 40"/>
            <p:cNvSpPr>
              <a:spLocks noChangeShapeType="1"/>
            </p:cNvSpPr>
            <p:nvPr/>
          </p:nvSpPr>
          <p:spPr bwMode="auto">
            <a:xfrm flipV="1">
              <a:off x="0" y="1536"/>
              <a:ext cx="0" cy="443"/>
            </a:xfrm>
            <a:prstGeom prst="line">
              <a:avLst/>
            </a:prstGeom>
            <a:noFill/>
            <a:ln w="38100">
              <a:solidFill>
                <a:srgbClr val="5B1A56">
                  <a:alpha val="62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latin typeface="Heiti SC Light" charset="-122"/>
                <a:ea typeface="Heiti SC Light" charset="-122"/>
                <a:cs typeface="Heiti SC Light" charset="-122"/>
              </a:endParaRPr>
            </a:p>
          </p:txBody>
        </p:sp>
      </p:grpSp>
      <p:sp>
        <p:nvSpPr>
          <p:cNvPr id="44" name="五边形 43"/>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6791863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3" name="Text Box 10"/>
          <p:cNvSpPr txBox="1">
            <a:spLocks noChangeArrowheads="1"/>
          </p:cNvSpPr>
          <p:nvPr/>
        </p:nvSpPr>
        <p:spPr bwMode="auto">
          <a:xfrm>
            <a:off x="1151907" y="1158856"/>
            <a:ext cx="9096498" cy="523875"/>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dirty="0" smtClean="0">
                <a:solidFill>
                  <a:schemeClr val="bg1"/>
                </a:solidFill>
                <a:latin typeface="Kaiti SC" charset="-122"/>
                <a:ea typeface="Kaiti SC" charset="-122"/>
                <a:cs typeface="Kaiti SC" charset="-122"/>
              </a:rPr>
              <a:t>声明</a:t>
            </a:r>
            <a:endParaRPr lang="zh-CN" altLang="en-US" sz="2800" i="0" dirty="0">
              <a:solidFill>
                <a:schemeClr val="bg1"/>
              </a:solidFill>
              <a:latin typeface="Kaiti SC" charset="-122"/>
              <a:ea typeface="Kaiti SC" charset="-122"/>
              <a:cs typeface="Kaiti SC" charset="-122"/>
            </a:endParaRPr>
          </a:p>
        </p:txBody>
      </p:sp>
      <p:sp>
        <p:nvSpPr>
          <p:cNvPr id="4" name="Text Box 11"/>
          <p:cNvSpPr txBox="1">
            <a:spLocks noChangeArrowheads="1"/>
          </p:cNvSpPr>
          <p:nvPr/>
        </p:nvSpPr>
        <p:spPr bwMode="auto">
          <a:xfrm>
            <a:off x="2370521" y="1936700"/>
            <a:ext cx="7553408" cy="830997"/>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en-US" altLang="zh-CN" sz="2400" i="0" dirty="0">
                <a:solidFill>
                  <a:schemeClr val="bg1"/>
                </a:solidFill>
                <a:latin typeface="Kaiti SC" charset="-122"/>
                <a:ea typeface="Kaiti SC" charset="-122"/>
                <a:cs typeface="Kaiti SC" charset="-122"/>
              </a:rPr>
              <a:t>1</a:t>
            </a:r>
            <a:r>
              <a:rPr lang="zh-CN" altLang="en-US" sz="2400" i="0" dirty="0">
                <a:solidFill>
                  <a:schemeClr val="bg1"/>
                </a:solidFill>
                <a:latin typeface="Kaiti SC" charset="-122"/>
                <a:ea typeface="Kaiti SC" charset="-122"/>
                <a:cs typeface="Kaiti SC" charset="-122"/>
              </a:rPr>
              <a:t>、生产关系是人们在生产过程中形成的经济关系，不抽象，非常具象。</a:t>
            </a:r>
          </a:p>
        </p:txBody>
      </p:sp>
      <p:sp>
        <p:nvSpPr>
          <p:cNvPr id="5" name="Text Box 12"/>
          <p:cNvSpPr txBox="1">
            <a:spLocks noChangeArrowheads="1"/>
          </p:cNvSpPr>
          <p:nvPr/>
        </p:nvSpPr>
        <p:spPr bwMode="auto">
          <a:xfrm>
            <a:off x="2370521" y="3077825"/>
            <a:ext cx="7553408" cy="1089529"/>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a:lnSpc>
                <a:spcPct val="90000"/>
              </a:lnSpc>
              <a:spcBef>
                <a:spcPct val="50000"/>
              </a:spcBef>
            </a:pPr>
            <a:r>
              <a:rPr lang="en-US" altLang="zh-CN" sz="2400" i="0" dirty="0">
                <a:solidFill>
                  <a:schemeClr val="bg1"/>
                </a:solidFill>
                <a:latin typeface="Kaiti SC" charset="-122"/>
                <a:ea typeface="Kaiti SC" charset="-122"/>
                <a:cs typeface="Kaiti SC" charset="-122"/>
              </a:rPr>
              <a:t>2</a:t>
            </a:r>
            <a:r>
              <a:rPr lang="zh-CN" altLang="en-US" sz="2400" i="0" dirty="0">
                <a:solidFill>
                  <a:schemeClr val="bg1"/>
                </a:solidFill>
                <a:latin typeface="Kaiti SC" charset="-122"/>
                <a:ea typeface="Kaiti SC" charset="-122"/>
                <a:cs typeface="Kaiti SC" charset="-122"/>
              </a:rPr>
              <a:t>、生产关系是社会关系中最基本的关系，政治关系、家庭关系、宗教关系等其他社会关系，都受生产关系的支配和制约。</a:t>
            </a:r>
            <a:endParaRPr lang="en-US" altLang="zh-CN" sz="2400" i="0" dirty="0">
              <a:solidFill>
                <a:schemeClr val="bg1"/>
              </a:solidFill>
              <a:latin typeface="Kaiti SC" charset="-122"/>
              <a:ea typeface="Kaiti SC" charset="-122"/>
              <a:cs typeface="Kaiti SC" charset="-122"/>
            </a:endParaRPr>
          </a:p>
        </p:txBody>
      </p:sp>
      <p:grpSp>
        <p:nvGrpSpPr>
          <p:cNvPr id="6" name="Group 13"/>
          <p:cNvGrpSpPr>
            <a:grpSpLocks/>
          </p:cNvGrpSpPr>
          <p:nvPr/>
        </p:nvGrpSpPr>
        <p:grpSpPr bwMode="auto">
          <a:xfrm>
            <a:off x="1790803" y="1692254"/>
            <a:ext cx="431800" cy="3256264"/>
            <a:chOff x="0" y="0"/>
            <a:chExt cx="272" cy="2268"/>
          </a:xfrm>
          <a:solidFill>
            <a:srgbClr val="5A1B58">
              <a:alpha val="58000"/>
            </a:srgbClr>
          </a:solidFill>
        </p:grpSpPr>
        <p:sp>
          <p:nvSpPr>
            <p:cNvPr id="7" name="Line 14"/>
            <p:cNvSpPr>
              <a:spLocks noChangeShapeType="1"/>
            </p:cNvSpPr>
            <p:nvPr/>
          </p:nvSpPr>
          <p:spPr bwMode="auto">
            <a:xfrm>
              <a:off x="0" y="0"/>
              <a:ext cx="0" cy="2268"/>
            </a:xfrm>
            <a:prstGeom prst="line">
              <a:avLst/>
            </a:prstGeom>
            <a:grpFill/>
            <a:ln w="38100" cmpd="dbl">
              <a:solidFill>
                <a:schemeClr val="bg1">
                  <a:lumMod val="50000"/>
                </a:schemeClr>
              </a:solidFill>
              <a:round/>
              <a:headEnd/>
              <a:tailEn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8" name="Line 15"/>
            <p:cNvSpPr>
              <a:spLocks noChangeShapeType="1"/>
            </p:cNvSpPr>
            <p:nvPr/>
          </p:nvSpPr>
          <p:spPr bwMode="auto">
            <a:xfrm>
              <a:off x="0" y="363"/>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9" name="Line 16"/>
            <p:cNvSpPr>
              <a:spLocks noChangeShapeType="1"/>
            </p:cNvSpPr>
            <p:nvPr/>
          </p:nvSpPr>
          <p:spPr bwMode="auto">
            <a:xfrm>
              <a:off x="0" y="1179"/>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10" name="Line 17"/>
            <p:cNvSpPr>
              <a:spLocks noChangeShapeType="1"/>
            </p:cNvSpPr>
            <p:nvPr/>
          </p:nvSpPr>
          <p:spPr bwMode="auto">
            <a:xfrm>
              <a:off x="0" y="2268"/>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grpSp>
      <p:sp>
        <p:nvSpPr>
          <p:cNvPr id="11" name="Text Box 18"/>
          <p:cNvSpPr txBox="1">
            <a:spLocks noChangeArrowheads="1"/>
          </p:cNvSpPr>
          <p:nvPr/>
        </p:nvSpPr>
        <p:spPr bwMode="auto">
          <a:xfrm>
            <a:off x="2370521" y="4547826"/>
            <a:ext cx="7553408" cy="757130"/>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a:lnSpc>
                <a:spcPct val="90000"/>
              </a:lnSpc>
              <a:spcBef>
                <a:spcPct val="50000"/>
              </a:spcBef>
            </a:pPr>
            <a:r>
              <a:rPr lang="en-US" altLang="zh-CN" sz="2400" i="0" dirty="0">
                <a:solidFill>
                  <a:schemeClr val="bg1"/>
                </a:solidFill>
                <a:latin typeface="Kaiti SC" charset="-122"/>
                <a:ea typeface="Kaiti SC" charset="-122"/>
                <a:cs typeface="Kaiti SC" charset="-122"/>
              </a:rPr>
              <a:t>3</a:t>
            </a:r>
            <a:r>
              <a:rPr lang="zh-CN" altLang="en-US" sz="2400" i="0" dirty="0">
                <a:solidFill>
                  <a:schemeClr val="bg1"/>
                </a:solidFill>
                <a:latin typeface="Kaiti SC" charset="-122"/>
                <a:ea typeface="Kaiti SC" charset="-122"/>
                <a:cs typeface="Kaiti SC" charset="-122"/>
              </a:rPr>
              <a:t>、生产关系作为生产中人与人之间的关系，不是物，可是这些关系总是同物结合着，并且作为物出现。</a:t>
            </a:r>
          </a:p>
        </p:txBody>
      </p:sp>
      <p:sp>
        <p:nvSpPr>
          <p:cNvPr id="12" name="矩形 11"/>
          <p:cNvSpPr/>
          <p:nvPr/>
        </p:nvSpPr>
        <p:spPr>
          <a:xfrm>
            <a:off x="1567422" y="5730877"/>
            <a:ext cx="8907837" cy="424732"/>
          </a:xfrm>
          <a:prstGeom prst="rect">
            <a:avLst/>
          </a:prstGeom>
        </p:spPr>
        <p:txBody>
          <a:bodyPr wrap="square">
            <a:spAutoFit/>
          </a:bodyPr>
          <a:lstStyle/>
          <a:p>
            <a:pPr algn="just">
              <a:lnSpc>
                <a:spcPct val="90000"/>
              </a:lnSpc>
              <a:spcBef>
                <a:spcPct val="50000"/>
              </a:spcBef>
            </a:pPr>
            <a:r>
              <a:rPr lang="zh-CN" altLang="en-US" sz="2400" b="1" dirty="0" smtClean="0">
                <a:solidFill>
                  <a:srgbClr val="5B1A56"/>
                </a:solidFill>
                <a:latin typeface="Microsoft YaHei" charset="0"/>
                <a:ea typeface="Microsoft YaHei" charset="0"/>
                <a:cs typeface="Microsoft YaHei" charset="0"/>
              </a:rPr>
              <a:t>理解生产关系必须透过“物”看到“物”后面的人与人的关系。</a:t>
            </a:r>
            <a:endParaRPr lang="zh-CN" altLang="en-US" sz="2400" b="1" dirty="0">
              <a:solidFill>
                <a:srgbClr val="5B1A56"/>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86401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a:off x="6356503" y="2664594"/>
            <a:ext cx="2667000" cy="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r>
              <a:rPr lang="zh-CN" altLang="en-US" dirty="0" smtClean="0"/>
              <a:t>    </a:t>
            </a:r>
            <a:endParaRPr lang="zh-CN" altLang="en-US" dirty="0"/>
          </a:p>
        </p:txBody>
      </p:sp>
      <p:sp>
        <p:nvSpPr>
          <p:cNvPr id="5" name="Line 5"/>
          <p:cNvSpPr>
            <a:spLocks noChangeShapeType="1"/>
          </p:cNvSpPr>
          <p:nvPr/>
        </p:nvSpPr>
        <p:spPr bwMode="auto">
          <a:xfrm>
            <a:off x="9023503" y="3867919"/>
            <a:ext cx="0" cy="38100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 name="Line 6"/>
          <p:cNvSpPr>
            <a:spLocks noChangeShapeType="1"/>
          </p:cNvSpPr>
          <p:nvPr/>
        </p:nvSpPr>
        <p:spPr bwMode="auto">
          <a:xfrm flipH="1">
            <a:off x="6432703" y="4248919"/>
            <a:ext cx="2590800" cy="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 name="Line 7"/>
          <p:cNvSpPr>
            <a:spLocks noChangeShapeType="1"/>
          </p:cNvSpPr>
          <p:nvPr/>
        </p:nvSpPr>
        <p:spPr bwMode="auto">
          <a:xfrm flipV="1">
            <a:off x="6432703" y="3867919"/>
            <a:ext cx="0" cy="381000"/>
          </a:xfrm>
          <a:prstGeom prst="line">
            <a:avLst/>
          </a:prstGeom>
          <a:noFill/>
          <a:ln w="38100">
            <a:solidFill>
              <a:srgbClr val="5B1A56">
                <a:alpha val="66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 name="Text Box 8"/>
          <p:cNvSpPr txBox="1">
            <a:spLocks noChangeArrowheads="1"/>
          </p:cNvSpPr>
          <p:nvPr/>
        </p:nvSpPr>
        <p:spPr bwMode="auto">
          <a:xfrm>
            <a:off x="6974041" y="2193106"/>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sz="1800" b="1">
                <a:solidFill>
                  <a:srgbClr val="003300"/>
                </a:solidFill>
                <a:latin typeface="隶书" charset="0"/>
                <a:ea typeface="方正水柱简体" charset="0"/>
              </a:rPr>
              <a:t>决定</a:t>
            </a:r>
          </a:p>
        </p:txBody>
      </p:sp>
      <p:sp>
        <p:nvSpPr>
          <p:cNvPr id="9" name="Text Box 9"/>
          <p:cNvSpPr txBox="1">
            <a:spLocks noChangeArrowheads="1"/>
          </p:cNvSpPr>
          <p:nvPr/>
        </p:nvSpPr>
        <p:spPr bwMode="auto">
          <a:xfrm>
            <a:off x="6966103" y="4234631"/>
            <a:ext cx="1762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a:spcBef>
                <a:spcPct val="50000"/>
              </a:spcBef>
              <a:buFontTx/>
              <a:buNone/>
            </a:pPr>
            <a:r>
              <a:rPr lang="zh-CN" altLang="en-US" sz="1800" b="1">
                <a:solidFill>
                  <a:srgbClr val="003300"/>
                </a:solidFill>
                <a:latin typeface="隶书" charset="0"/>
                <a:ea typeface="方正水柱简体" charset="0"/>
              </a:rPr>
              <a:t>反作用</a:t>
            </a:r>
          </a:p>
        </p:txBody>
      </p:sp>
      <p:grpSp>
        <p:nvGrpSpPr>
          <p:cNvPr id="10" name="Group 10"/>
          <p:cNvGrpSpPr>
            <a:grpSpLocks/>
          </p:cNvGrpSpPr>
          <p:nvPr/>
        </p:nvGrpSpPr>
        <p:grpSpPr bwMode="auto">
          <a:xfrm>
            <a:off x="1794028" y="2234381"/>
            <a:ext cx="3455988" cy="2232025"/>
            <a:chOff x="0" y="0"/>
            <a:chExt cx="2177" cy="1587"/>
          </a:xfrm>
        </p:grpSpPr>
        <p:grpSp>
          <p:nvGrpSpPr>
            <p:cNvPr id="11" name="Group 11"/>
            <p:cNvGrpSpPr>
              <a:grpSpLocks/>
            </p:cNvGrpSpPr>
            <p:nvPr/>
          </p:nvGrpSpPr>
          <p:grpSpPr bwMode="auto">
            <a:xfrm>
              <a:off x="280" y="0"/>
              <a:ext cx="1660" cy="1587"/>
              <a:chOff x="0" y="0"/>
              <a:chExt cx="1228" cy="1225"/>
            </a:xfrm>
          </p:grpSpPr>
          <p:pic>
            <p:nvPicPr>
              <p:cNvPr id="13" name="Picture 1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8"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a:grpSpLocks/>
              </p:cNvGrpSpPr>
              <p:nvPr/>
            </p:nvGrpSpPr>
            <p:grpSpPr bwMode="auto">
              <a:xfrm>
                <a:off x="-2" y="-5"/>
                <a:ext cx="1224" cy="1235"/>
                <a:chOff x="0" y="0"/>
                <a:chExt cx="2627376" cy="2249424"/>
              </a:xfrm>
            </p:grpSpPr>
            <p:pic>
              <p:nvPicPr>
                <p:cNvPr id="27" name="Oval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27376" cy="224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5"/>
                <p:cNvSpPr txBox="1">
                  <a:spLocks noChangeArrowheads="1"/>
                </p:cNvSpPr>
                <p:nvPr/>
              </p:nvSpPr>
              <p:spPr bwMode="auto">
                <a:xfrm>
                  <a:off x="387347" y="335508"/>
                  <a:ext cx="1851262" cy="157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sp>
            <p:nvSpPr>
              <p:cNvPr id="15" name="Freeform 17"/>
              <p:cNvSpPr>
                <a:spLocks/>
              </p:cNvSpPr>
              <p:nvPr/>
            </p:nvSpPr>
            <p:spPr bwMode="auto">
              <a:xfrm>
                <a:off x="127" y="25"/>
                <a:ext cx="958" cy="425"/>
              </a:xfrm>
              <a:custGeom>
                <a:avLst/>
                <a:gdLst>
                  <a:gd name="T0" fmla="*/ 261 w 1321"/>
                  <a:gd name="T1" fmla="*/ 30 h 712"/>
                  <a:gd name="T2" fmla="*/ 265 w 1321"/>
                  <a:gd name="T3" fmla="*/ 33 h 712"/>
                  <a:gd name="T4" fmla="*/ 265 w 1321"/>
                  <a:gd name="T5" fmla="*/ 36 h 712"/>
                  <a:gd name="T6" fmla="*/ 264 w 1321"/>
                  <a:gd name="T7" fmla="*/ 39 h 712"/>
                  <a:gd name="T8" fmla="*/ 260 w 1321"/>
                  <a:gd name="T9" fmla="*/ 42 h 712"/>
                  <a:gd name="T10" fmla="*/ 255 w 1321"/>
                  <a:gd name="T11" fmla="*/ 44 h 712"/>
                  <a:gd name="T12" fmla="*/ 249 w 1321"/>
                  <a:gd name="T13" fmla="*/ 45 h 712"/>
                  <a:gd name="T14" fmla="*/ 240 w 1321"/>
                  <a:gd name="T15" fmla="*/ 48 h 712"/>
                  <a:gd name="T16" fmla="*/ 230 w 1321"/>
                  <a:gd name="T17" fmla="*/ 49 h 712"/>
                  <a:gd name="T18" fmla="*/ 219 w 1321"/>
                  <a:gd name="T19" fmla="*/ 51 h 712"/>
                  <a:gd name="T20" fmla="*/ 207 w 1321"/>
                  <a:gd name="T21" fmla="*/ 52 h 712"/>
                  <a:gd name="T22" fmla="*/ 194 w 1321"/>
                  <a:gd name="T23" fmla="*/ 53 h 712"/>
                  <a:gd name="T24" fmla="*/ 180 w 1321"/>
                  <a:gd name="T25" fmla="*/ 54 h 712"/>
                  <a:gd name="T26" fmla="*/ 165 w 1321"/>
                  <a:gd name="T27" fmla="*/ 54 h 712"/>
                  <a:gd name="T28" fmla="*/ 160 w 1321"/>
                  <a:gd name="T29" fmla="*/ 54 h 712"/>
                  <a:gd name="T30" fmla="*/ 95 w 1321"/>
                  <a:gd name="T31" fmla="*/ 54 h 712"/>
                  <a:gd name="T32" fmla="*/ 95 w 1321"/>
                  <a:gd name="T33" fmla="*/ 54 h 712"/>
                  <a:gd name="T34" fmla="*/ 82 w 1321"/>
                  <a:gd name="T35" fmla="*/ 54 h 712"/>
                  <a:gd name="T36" fmla="*/ 70 w 1321"/>
                  <a:gd name="T37" fmla="*/ 54 h 712"/>
                  <a:gd name="T38" fmla="*/ 58 w 1321"/>
                  <a:gd name="T39" fmla="*/ 53 h 712"/>
                  <a:gd name="T40" fmla="*/ 47 w 1321"/>
                  <a:gd name="T41" fmla="*/ 52 h 712"/>
                  <a:gd name="T42" fmla="*/ 37 w 1321"/>
                  <a:gd name="T43" fmla="*/ 51 h 712"/>
                  <a:gd name="T44" fmla="*/ 28 w 1321"/>
                  <a:gd name="T45" fmla="*/ 50 h 712"/>
                  <a:gd name="T46" fmla="*/ 20 w 1321"/>
                  <a:gd name="T47" fmla="*/ 49 h 712"/>
                  <a:gd name="T48" fmla="*/ 14 w 1321"/>
                  <a:gd name="T49" fmla="*/ 48 h 712"/>
                  <a:gd name="T50" fmla="*/ 8 w 1321"/>
                  <a:gd name="T51" fmla="*/ 47 h 712"/>
                  <a:gd name="T52" fmla="*/ 4 w 1321"/>
                  <a:gd name="T53" fmla="*/ 44 h 712"/>
                  <a:gd name="T54" fmla="*/ 1 w 1321"/>
                  <a:gd name="T55" fmla="*/ 42 h 712"/>
                  <a:gd name="T56" fmla="*/ 0 w 1321"/>
                  <a:gd name="T57" fmla="*/ 40 h 712"/>
                  <a:gd name="T58" fmla="*/ 0 w 1321"/>
                  <a:gd name="T59" fmla="*/ 39 h 712"/>
                  <a:gd name="T60" fmla="*/ 1 w 1321"/>
                  <a:gd name="T61" fmla="*/ 37 h 712"/>
                  <a:gd name="T62" fmla="*/ 4 w 1321"/>
                  <a:gd name="T63" fmla="*/ 34 h 712"/>
                  <a:gd name="T64" fmla="*/ 11 w 1321"/>
                  <a:gd name="T65" fmla="*/ 28 h 712"/>
                  <a:gd name="T66" fmla="*/ 19 w 1321"/>
                  <a:gd name="T67" fmla="*/ 23 h 712"/>
                  <a:gd name="T68" fmla="*/ 30 w 1321"/>
                  <a:gd name="T69" fmla="*/ 18 h 712"/>
                  <a:gd name="T70" fmla="*/ 41 w 1321"/>
                  <a:gd name="T71" fmla="*/ 14 h 712"/>
                  <a:gd name="T72" fmla="*/ 54 w 1321"/>
                  <a:gd name="T73" fmla="*/ 10 h 712"/>
                  <a:gd name="T74" fmla="*/ 68 w 1321"/>
                  <a:gd name="T75" fmla="*/ 6 h 712"/>
                  <a:gd name="T76" fmla="*/ 83 w 1321"/>
                  <a:gd name="T77" fmla="*/ 4 h 712"/>
                  <a:gd name="T78" fmla="*/ 99 w 1321"/>
                  <a:gd name="T79" fmla="*/ 2 h 712"/>
                  <a:gd name="T80" fmla="*/ 116 w 1321"/>
                  <a:gd name="T81" fmla="*/ 1 h 712"/>
                  <a:gd name="T82" fmla="*/ 134 w 1321"/>
                  <a:gd name="T83" fmla="*/ 0 h 712"/>
                  <a:gd name="T84" fmla="*/ 152 w 1321"/>
                  <a:gd name="T85" fmla="*/ 1 h 712"/>
                  <a:gd name="T86" fmla="*/ 170 w 1321"/>
                  <a:gd name="T87" fmla="*/ 2 h 712"/>
                  <a:gd name="T88" fmla="*/ 186 w 1321"/>
                  <a:gd name="T89" fmla="*/ 4 h 712"/>
                  <a:gd name="T90" fmla="*/ 202 w 1321"/>
                  <a:gd name="T91" fmla="*/ 7 h 712"/>
                  <a:gd name="T92" fmla="*/ 218 w 1321"/>
                  <a:gd name="T93" fmla="*/ 10 h 712"/>
                  <a:gd name="T94" fmla="*/ 231 w 1321"/>
                  <a:gd name="T95" fmla="*/ 14 h 712"/>
                  <a:gd name="T96" fmla="*/ 242 w 1321"/>
                  <a:gd name="T97" fmla="*/ 19 h 712"/>
                  <a:gd name="T98" fmla="*/ 252 w 1321"/>
                  <a:gd name="T99" fmla="*/ 24 h 712"/>
                  <a:gd name="T100" fmla="*/ 261 w 1321"/>
                  <a:gd name="T101" fmla="*/ 30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Group 17"/>
              <p:cNvGrpSpPr>
                <a:grpSpLocks/>
              </p:cNvGrpSpPr>
              <p:nvPr/>
            </p:nvGrpSpPr>
            <p:grpSpPr bwMode="auto">
              <a:xfrm rot="-1297425" flipH="1" flipV="1">
                <a:off x="93" y="956"/>
                <a:ext cx="1064" cy="259"/>
                <a:chOff x="0" y="0"/>
                <a:chExt cx="893" cy="246"/>
              </a:xfrm>
            </p:grpSpPr>
            <p:grpSp>
              <p:nvGrpSpPr>
                <p:cNvPr id="17" name="Group 18"/>
                <p:cNvGrpSpPr>
                  <a:grpSpLocks/>
                </p:cNvGrpSpPr>
                <p:nvPr/>
              </p:nvGrpSpPr>
              <p:grpSpPr bwMode="auto">
                <a:xfrm>
                  <a:off x="0" y="0"/>
                  <a:ext cx="743" cy="185"/>
                  <a:chOff x="0" y="0"/>
                  <a:chExt cx="1118" cy="279"/>
                </a:xfrm>
              </p:grpSpPr>
              <p:sp>
                <p:nvSpPr>
                  <p:cNvPr id="23" name="AutoShape 20"/>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4" name="AutoShape 21"/>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5" name="AutoShape 22"/>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6" name="AutoShape 23"/>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nvGrpSpPr>
                <p:cNvPr id="18" name="Group 23"/>
                <p:cNvGrpSpPr>
                  <a:grpSpLocks/>
                </p:cNvGrpSpPr>
                <p:nvPr/>
              </p:nvGrpSpPr>
              <p:grpSpPr bwMode="auto">
                <a:xfrm rot="1353540">
                  <a:off x="150" y="60"/>
                  <a:ext cx="743" cy="186"/>
                  <a:chOff x="0" y="0"/>
                  <a:chExt cx="1118" cy="279"/>
                </a:xfrm>
              </p:grpSpPr>
              <p:sp>
                <p:nvSpPr>
                  <p:cNvPr id="19" name="AutoShape 25"/>
                  <p:cNvSpPr>
                    <a:spLocks noChangeArrowheads="1"/>
                  </p:cNvSpPr>
                  <p:nvPr/>
                </p:nvSpPr>
                <p:spPr bwMode="auto">
                  <a:xfrm rot="5263130">
                    <a:off x="293"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0" name="AutoShape 26"/>
                  <p:cNvSpPr>
                    <a:spLocks noChangeArrowheads="1"/>
                  </p:cNvSpPr>
                  <p:nvPr/>
                </p:nvSpPr>
                <p:spPr bwMode="auto">
                  <a:xfrm rot="6078281">
                    <a:off x="429" y="-29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1" name="AutoShape 27"/>
                  <p:cNvSpPr>
                    <a:spLocks noChangeArrowheads="1"/>
                  </p:cNvSpPr>
                  <p:nvPr/>
                </p:nvSpPr>
                <p:spPr bwMode="auto">
                  <a:xfrm rot="6373927">
                    <a:off x="505" y="-27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2" name="AutoShape 28"/>
                  <p:cNvSpPr>
                    <a:spLocks noChangeArrowheads="1"/>
                  </p:cNvSpPr>
                  <p:nvPr/>
                </p:nvSpPr>
                <p:spPr bwMode="auto">
                  <a:xfrm rot="6906312">
                    <a:off x="595" y="-242"/>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grpSp>
        </p:grpSp>
        <p:sp>
          <p:nvSpPr>
            <p:cNvPr id="12" name="Rectangle 29"/>
            <p:cNvSpPr>
              <a:spLocks noChangeArrowheads="1"/>
            </p:cNvSpPr>
            <p:nvPr/>
          </p:nvSpPr>
          <p:spPr bwMode="auto">
            <a:xfrm>
              <a:off x="0" y="398"/>
              <a:ext cx="2177"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lnSpc>
                  <a:spcPct val="40000"/>
                </a:lnSpc>
                <a:spcBef>
                  <a:spcPct val="50000"/>
                </a:spcBef>
                <a:buFontTx/>
                <a:buNone/>
              </a:pPr>
              <a:r>
                <a:rPr lang="zh-CN" altLang="en-US" sz="3200" b="1" dirty="0">
                  <a:solidFill>
                    <a:schemeClr val="accent2"/>
                  </a:solidFill>
                  <a:latin typeface="隶书" charset="0"/>
                </a:rPr>
                <a:t>生产力与</a:t>
              </a:r>
            </a:p>
            <a:p>
              <a:pPr algn="ctr" eaLnBrk="1" hangingPunct="1">
                <a:lnSpc>
                  <a:spcPct val="40000"/>
                </a:lnSpc>
                <a:spcBef>
                  <a:spcPct val="50000"/>
                </a:spcBef>
                <a:buFontTx/>
                <a:buNone/>
              </a:pPr>
              <a:r>
                <a:rPr lang="zh-CN" altLang="en-US" sz="3200" b="1" dirty="0">
                  <a:solidFill>
                    <a:schemeClr val="accent2"/>
                  </a:solidFill>
                  <a:latin typeface="隶书" charset="0"/>
                </a:rPr>
                <a:t>生产关系的</a:t>
              </a:r>
            </a:p>
            <a:p>
              <a:pPr algn="ctr" eaLnBrk="1" hangingPunct="1">
                <a:lnSpc>
                  <a:spcPct val="40000"/>
                </a:lnSpc>
                <a:spcBef>
                  <a:spcPct val="50000"/>
                </a:spcBef>
                <a:buFontTx/>
                <a:buNone/>
              </a:pPr>
              <a:r>
                <a:rPr lang="zh-CN" altLang="en-US" sz="3200" b="1" dirty="0">
                  <a:solidFill>
                    <a:schemeClr val="accent2"/>
                  </a:solidFill>
                  <a:latin typeface="隶书" charset="0"/>
                </a:rPr>
                <a:t>相互关系</a:t>
              </a:r>
            </a:p>
          </p:txBody>
        </p:sp>
      </p:grpSp>
      <p:grpSp>
        <p:nvGrpSpPr>
          <p:cNvPr id="29" name="Group 29"/>
          <p:cNvGrpSpPr>
            <a:grpSpLocks/>
          </p:cNvGrpSpPr>
          <p:nvPr/>
        </p:nvGrpSpPr>
        <p:grpSpPr bwMode="auto">
          <a:xfrm>
            <a:off x="5250016" y="3024956"/>
            <a:ext cx="2185987" cy="841375"/>
            <a:chOff x="0" y="0"/>
            <a:chExt cx="1870" cy="833"/>
          </a:xfrm>
        </p:grpSpPr>
        <p:grpSp>
          <p:nvGrpSpPr>
            <p:cNvPr id="30" name="Group 30"/>
            <p:cNvGrpSpPr>
              <a:grpSpLocks/>
            </p:cNvGrpSpPr>
            <p:nvPr/>
          </p:nvGrpSpPr>
          <p:grpSpPr bwMode="auto">
            <a:xfrm>
              <a:off x="0" y="0"/>
              <a:ext cx="1870" cy="833"/>
              <a:chOff x="0" y="0"/>
              <a:chExt cx="414" cy="402"/>
            </a:xfrm>
          </p:grpSpPr>
          <p:sp>
            <p:nvSpPr>
              <p:cNvPr id="32" name="AutoShape 32"/>
              <p:cNvSpPr>
                <a:spLocks noChangeArrowheads="1"/>
              </p:cNvSpPr>
              <p:nvPr/>
            </p:nvSpPr>
            <p:spPr bwMode="auto">
              <a:xfrm>
                <a:off x="0" y="0"/>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3" name="Freeform 33"/>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a:buFont typeface="Arial" pitchFamily="34" charset="0"/>
                  <a:buNone/>
                  <a:defRPr/>
                </a:pPr>
                <a:endParaRPr lang="zh-CN" altLang="en-US">
                  <a:latin typeface="Arial" pitchFamily="34" charset="0"/>
                  <a:ea typeface="宋体" pitchFamily="2" charset="-122"/>
                </a:endParaRPr>
              </a:p>
            </p:txBody>
          </p:sp>
        </p:grpSp>
        <p:sp>
          <p:nvSpPr>
            <p:cNvPr id="31" name="Rectangle 34"/>
            <p:cNvSpPr>
              <a:spLocks noChangeArrowheads="1"/>
            </p:cNvSpPr>
            <p:nvPr/>
          </p:nvSpPr>
          <p:spPr bwMode="auto">
            <a:xfrm>
              <a:off x="345" y="47"/>
              <a:ext cx="1248" cy="574"/>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sz="3200" b="1">
                  <a:solidFill>
                    <a:schemeClr val="bg1"/>
                  </a:solidFill>
                  <a:effectLst>
                    <a:outerShdw blurRad="38100" dist="38100" dir="2700000" algn="tl">
                      <a:srgbClr val="C0C0C0"/>
                    </a:outerShdw>
                  </a:effectLst>
                  <a:ea typeface="黑体" charset="0"/>
                </a:rPr>
                <a:t>生产力</a:t>
              </a:r>
            </a:p>
          </p:txBody>
        </p:sp>
      </p:grpSp>
      <p:grpSp>
        <p:nvGrpSpPr>
          <p:cNvPr id="34" name="Group 34"/>
          <p:cNvGrpSpPr>
            <a:grpSpLocks/>
          </p:cNvGrpSpPr>
          <p:nvPr/>
        </p:nvGrpSpPr>
        <p:grpSpPr bwMode="auto">
          <a:xfrm>
            <a:off x="7913841" y="3024956"/>
            <a:ext cx="2232025" cy="841375"/>
            <a:chOff x="0" y="0"/>
            <a:chExt cx="1406" cy="530"/>
          </a:xfrm>
        </p:grpSpPr>
        <p:grpSp>
          <p:nvGrpSpPr>
            <p:cNvPr id="35" name="Group 35"/>
            <p:cNvGrpSpPr>
              <a:grpSpLocks/>
            </p:cNvGrpSpPr>
            <p:nvPr/>
          </p:nvGrpSpPr>
          <p:grpSpPr bwMode="auto">
            <a:xfrm>
              <a:off x="0" y="0"/>
              <a:ext cx="1406" cy="530"/>
              <a:chOff x="0" y="0"/>
              <a:chExt cx="414" cy="402"/>
            </a:xfrm>
          </p:grpSpPr>
          <p:sp>
            <p:nvSpPr>
              <p:cNvPr id="37" name="AutoShape 37"/>
              <p:cNvSpPr>
                <a:spLocks noChangeArrowheads="1"/>
              </p:cNvSpPr>
              <p:nvPr/>
            </p:nvSpPr>
            <p:spPr bwMode="auto">
              <a:xfrm>
                <a:off x="0" y="0"/>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38" name="Freeform 38"/>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a:buFont typeface="Arial" pitchFamily="34" charset="0"/>
                  <a:buNone/>
                  <a:defRPr/>
                </a:pPr>
                <a:endParaRPr lang="zh-CN" altLang="en-US">
                  <a:latin typeface="Arial" pitchFamily="34" charset="0"/>
                  <a:ea typeface="宋体" pitchFamily="2" charset="-122"/>
                </a:endParaRPr>
              </a:p>
            </p:txBody>
          </p:sp>
        </p:grpSp>
        <p:sp>
          <p:nvSpPr>
            <p:cNvPr id="36" name="Rectangle 39"/>
            <p:cNvSpPr>
              <a:spLocks noChangeArrowheads="1"/>
            </p:cNvSpPr>
            <p:nvPr/>
          </p:nvSpPr>
          <p:spPr bwMode="auto">
            <a:xfrm>
              <a:off x="136" y="45"/>
              <a:ext cx="1165" cy="36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sz="3200" b="1">
                  <a:solidFill>
                    <a:schemeClr val="bg1"/>
                  </a:solidFill>
                  <a:effectLst>
                    <a:outerShdw blurRad="38100" dist="38100" dir="2700000" algn="tl">
                      <a:srgbClr val="C0C0C0"/>
                    </a:outerShdw>
                  </a:effectLst>
                  <a:ea typeface="黑体" charset="0"/>
                </a:rPr>
                <a:t>生产关系</a:t>
              </a:r>
            </a:p>
          </p:txBody>
        </p:sp>
      </p:grpSp>
      <p:sp>
        <p:nvSpPr>
          <p:cNvPr id="39" name="Line 2"/>
          <p:cNvSpPr>
            <a:spLocks noChangeShapeType="1"/>
          </p:cNvSpPr>
          <p:nvPr/>
        </p:nvSpPr>
        <p:spPr bwMode="auto">
          <a:xfrm flipV="1">
            <a:off x="6353204" y="2664594"/>
            <a:ext cx="0" cy="30480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r>
              <a:rPr lang="zh-CN" altLang="en-US" dirty="0" smtClean="0"/>
              <a:t>           </a:t>
            </a:r>
            <a:endParaRPr lang="zh-CN" altLang="en-US" dirty="0"/>
          </a:p>
        </p:txBody>
      </p:sp>
      <p:sp>
        <p:nvSpPr>
          <p:cNvPr id="40" name="Line 4"/>
          <p:cNvSpPr>
            <a:spLocks noChangeShapeType="1"/>
          </p:cNvSpPr>
          <p:nvPr/>
        </p:nvSpPr>
        <p:spPr bwMode="auto">
          <a:xfrm>
            <a:off x="9020204" y="2664594"/>
            <a:ext cx="0" cy="304800"/>
          </a:xfrm>
          <a:prstGeom prst="line">
            <a:avLst/>
          </a:prstGeom>
          <a:noFill/>
          <a:ln w="38100">
            <a:solidFill>
              <a:srgbClr val="5B1A56">
                <a:alpha val="66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r>
              <a:rPr lang="zh-CN" altLang="en-US" dirty="0" smtClean="0"/>
              <a:t>       </a:t>
            </a:r>
            <a:endParaRPr lang="zh-CN" altLang="en-US" dirty="0"/>
          </a:p>
        </p:txBody>
      </p:sp>
      <p:sp>
        <p:nvSpPr>
          <p:cNvPr id="41" name="五边形 40"/>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42" name="矩形 41"/>
          <p:cNvSpPr/>
          <p:nvPr/>
        </p:nvSpPr>
        <p:spPr>
          <a:xfrm>
            <a:off x="2107869" y="1047910"/>
            <a:ext cx="8389724" cy="400110"/>
          </a:xfrm>
          <a:prstGeom prst="rect">
            <a:avLst/>
          </a:prstGeom>
        </p:spPr>
        <p:txBody>
          <a:bodyPr wrap="square">
            <a:spAutoFit/>
          </a:bodyPr>
          <a:lstStyle/>
          <a:p>
            <a:pPr>
              <a:spcBef>
                <a:spcPct val="50000"/>
              </a:spcBef>
              <a:buClr>
                <a:srgbClr val="FF3300"/>
              </a:buClr>
              <a:buFont typeface="华文楷体" charset="-122"/>
              <a:buNone/>
            </a:pPr>
            <a:r>
              <a:rPr lang="zh-CN" altLang="en-US" sz="2000" b="1" dirty="0" smtClean="0">
                <a:solidFill>
                  <a:srgbClr val="000000"/>
                </a:solidFill>
                <a:latin typeface="Microsoft YaHei" charset="0"/>
                <a:ea typeface="Microsoft YaHei" charset="0"/>
                <a:cs typeface="Microsoft YaHei" charset="0"/>
              </a:rPr>
              <a:t>生产力与生产关系矛盾运动的规律</a:t>
            </a:r>
            <a:r>
              <a:rPr lang="en-US" altLang="zh-CN" sz="2000" b="1" dirty="0" smtClean="0">
                <a:effectLst>
                  <a:outerShdw blurRad="38100" dist="19050" dir="2700000" algn="tl" rotWithShape="0">
                    <a:schemeClr val="dk1">
                      <a:alpha val="40000"/>
                    </a:schemeClr>
                  </a:outerShdw>
                </a:effectLst>
                <a:latin typeface="Microsoft YaHei" charset="0"/>
                <a:ea typeface="Microsoft YaHei" charset="0"/>
                <a:cs typeface="Microsoft YaHei" charset="0"/>
              </a:rPr>
              <a:t>——</a:t>
            </a:r>
            <a:r>
              <a:rPr lang="zh-CN" altLang="en-US" sz="2000" b="1" dirty="0" smtClean="0">
                <a:effectLst>
                  <a:outerShdw blurRad="38100" dist="19050" dir="2700000" algn="tl" rotWithShape="0">
                    <a:schemeClr val="dk1">
                      <a:alpha val="40000"/>
                    </a:schemeClr>
                  </a:outerShdw>
                </a:effectLst>
                <a:latin typeface="Microsoft YaHei" charset="0"/>
                <a:ea typeface="Microsoft YaHei" charset="0"/>
                <a:cs typeface="Microsoft YaHei" charset="0"/>
              </a:rPr>
              <a:t>生产关系一定要适合生产力状况</a:t>
            </a:r>
            <a:endParaRPr lang="zh-CN" altLang="en-US" sz="2000" b="1" dirty="0">
              <a:solidFill>
                <a:srgbClr val="000000"/>
              </a:solidFill>
              <a:latin typeface="Microsoft YaHei" charset="0"/>
              <a:ea typeface="Microsoft YaHei" charset="0"/>
              <a:cs typeface="Microsoft YaHei" charset="0"/>
            </a:endParaRPr>
          </a:p>
        </p:txBody>
      </p:sp>
      <p:sp>
        <p:nvSpPr>
          <p:cNvPr id="43" name="矩形 42"/>
          <p:cNvSpPr>
            <a:spLocks noChangeArrowheads="1"/>
          </p:cNvSpPr>
          <p:nvPr/>
        </p:nvSpPr>
        <p:spPr bwMode="auto">
          <a:xfrm>
            <a:off x="-2174" y="1652705"/>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44" name="组合 59"/>
          <p:cNvGrpSpPr/>
          <p:nvPr/>
        </p:nvGrpSpPr>
        <p:grpSpPr>
          <a:xfrm>
            <a:off x="2107869" y="4858008"/>
            <a:ext cx="8413448" cy="1331805"/>
            <a:chOff x="1264428" y="1152525"/>
            <a:chExt cx="6847285" cy="2795588"/>
          </a:xfrm>
        </p:grpSpPr>
        <p:sp>
          <p:nvSpPr>
            <p:cNvPr id="45" name="圆角矩形 4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6" name="圆角矩形 4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47" name="矩形 46"/>
          <p:cNvSpPr/>
          <p:nvPr/>
        </p:nvSpPr>
        <p:spPr>
          <a:xfrm>
            <a:off x="2365349" y="4992745"/>
            <a:ext cx="7550027" cy="1015663"/>
          </a:xfrm>
          <a:prstGeom prst="rect">
            <a:avLst/>
          </a:prstGeom>
        </p:spPr>
        <p:txBody>
          <a:bodyPr wrap="square">
            <a:spAutoFit/>
          </a:bodyPr>
          <a:lstStyle/>
          <a:p>
            <a:pPr algn="ctr">
              <a:lnSpc>
                <a:spcPct val="150000"/>
              </a:lnSpc>
            </a:pPr>
            <a:r>
              <a:rPr lang="zh-CN" altLang="en-US" sz="2000" b="1" dirty="0" smtClean="0">
                <a:solidFill>
                  <a:srgbClr val="5B1A56"/>
                </a:solidFill>
                <a:latin typeface="Heiti SC Light" charset="-122"/>
                <a:ea typeface="Heiti SC Light" charset="-122"/>
                <a:cs typeface="Heiti SC Light" charset="-122"/>
              </a:rPr>
              <a:t>生产力决定生产关系；</a:t>
            </a:r>
          </a:p>
          <a:p>
            <a:pPr algn="ctr">
              <a:lnSpc>
                <a:spcPct val="150000"/>
              </a:lnSpc>
            </a:pPr>
            <a:r>
              <a:rPr lang="zh-CN" altLang="en-US" sz="2000" b="1" dirty="0" smtClean="0">
                <a:solidFill>
                  <a:srgbClr val="5B1A56"/>
                </a:solidFill>
                <a:latin typeface="Heiti SC Light" charset="-122"/>
                <a:ea typeface="Heiti SC Light" charset="-122"/>
                <a:cs typeface="Heiti SC Light" charset="-122"/>
              </a:rPr>
              <a:t>生产关系对生产力具有能动的反作用。</a:t>
            </a:r>
            <a:endParaRPr lang="zh-CN" altLang="en-US" sz="2000" b="1" dirty="0">
              <a:solidFill>
                <a:srgbClr val="5B1A56"/>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956651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174" y="1652705"/>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5" name="五边形 4"/>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6" name="矩形 5"/>
          <p:cNvSpPr/>
          <p:nvPr/>
        </p:nvSpPr>
        <p:spPr>
          <a:xfrm>
            <a:off x="4672939" y="1071661"/>
            <a:ext cx="2571009" cy="400110"/>
          </a:xfrm>
          <a:prstGeom prst="rect">
            <a:avLst/>
          </a:prstGeom>
        </p:spPr>
        <p:txBody>
          <a:bodyPr wrap="square">
            <a:spAutoFit/>
          </a:bodyPr>
          <a:lstStyle/>
          <a:p>
            <a:pPr>
              <a:spcBef>
                <a:spcPct val="50000"/>
              </a:spcBef>
              <a:buClr>
                <a:srgbClr val="FF3300"/>
              </a:buClr>
              <a:buFont typeface="华文楷体" charset="-122"/>
              <a:buNone/>
            </a:pPr>
            <a:r>
              <a:rPr lang="zh-CN" altLang="en-US" sz="2000" b="1" dirty="0" smtClean="0">
                <a:solidFill>
                  <a:srgbClr val="000000"/>
                </a:solidFill>
                <a:latin typeface="Microsoft YaHei" charset="0"/>
                <a:ea typeface="Microsoft YaHei" charset="0"/>
                <a:cs typeface="Microsoft YaHei" charset="0"/>
              </a:rPr>
              <a:t>生产力决定生产关系</a:t>
            </a:r>
            <a:endParaRPr lang="zh-CN" altLang="en-US" sz="2000" b="1" dirty="0">
              <a:solidFill>
                <a:srgbClr val="000000"/>
              </a:solidFill>
              <a:latin typeface="Microsoft YaHei" charset="0"/>
              <a:ea typeface="Microsoft YaHei" charset="0"/>
              <a:cs typeface="Microsoft YaHei" charset="0"/>
            </a:endParaRPr>
          </a:p>
        </p:txBody>
      </p:sp>
      <p:sp>
        <p:nvSpPr>
          <p:cNvPr id="7" name="Text Box 4"/>
          <p:cNvSpPr txBox="1">
            <a:spLocks noChangeArrowheads="1"/>
          </p:cNvSpPr>
          <p:nvPr/>
        </p:nvSpPr>
        <p:spPr bwMode="auto">
          <a:xfrm>
            <a:off x="2073481" y="2145089"/>
            <a:ext cx="7543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sz="3400" b="1" dirty="0">
                <a:solidFill>
                  <a:schemeClr val="tx2"/>
                </a:solidFill>
                <a:latin typeface="华文隶书" charset="0"/>
                <a:ea typeface="华文隶书" charset="0"/>
              </a:rPr>
              <a:t>Ａ</a:t>
            </a:r>
            <a:r>
              <a:rPr lang="en-US" altLang="zh-CN" sz="3400" b="1" dirty="0">
                <a:solidFill>
                  <a:schemeClr val="tx2"/>
                </a:solidFill>
                <a:latin typeface="华文隶书" charset="0"/>
                <a:ea typeface="华文隶书" charset="0"/>
              </a:rPr>
              <a:t>. </a:t>
            </a:r>
            <a:r>
              <a:rPr lang="zh-CN" altLang="en-US" sz="3400" b="1" dirty="0">
                <a:solidFill>
                  <a:schemeClr val="tx2"/>
                </a:solidFill>
                <a:latin typeface="华文隶书" charset="0"/>
                <a:ea typeface="华文隶书" charset="0"/>
              </a:rPr>
              <a:t>生产力状况决定生产关系的性质</a:t>
            </a:r>
          </a:p>
        </p:txBody>
      </p:sp>
      <p:grpSp>
        <p:nvGrpSpPr>
          <p:cNvPr id="8" name="Group 4"/>
          <p:cNvGrpSpPr>
            <a:grpSpLocks/>
          </p:cNvGrpSpPr>
          <p:nvPr/>
        </p:nvGrpSpPr>
        <p:grpSpPr bwMode="auto">
          <a:xfrm>
            <a:off x="2216356" y="4416596"/>
            <a:ext cx="8426450" cy="2305257"/>
            <a:chOff x="0" y="317"/>
            <a:chExt cx="5760" cy="2490"/>
          </a:xfrm>
        </p:grpSpPr>
        <p:sp>
          <p:nvSpPr>
            <p:cNvPr id="9" name="Rectangle 7"/>
            <p:cNvSpPr>
              <a:spLocks noChangeArrowheads="1"/>
            </p:cNvSpPr>
            <p:nvPr/>
          </p:nvSpPr>
          <p:spPr bwMode="auto">
            <a:xfrm>
              <a:off x="0" y="1198"/>
              <a:ext cx="5760" cy="399"/>
            </a:xfrm>
            <a:prstGeom prst="rect">
              <a:avLst/>
            </a:prstGeom>
            <a:solidFill>
              <a:schemeClr val="bg1"/>
            </a:solidFill>
            <a:ln>
              <a:noFill/>
            </a:ln>
            <a:effectLst>
              <a:outerShdw blurRad="63500" dist="38099" dir="2700000" algn="ctr" rotWithShape="0">
                <a:schemeClr val="tx2">
                  <a:alpha val="74998"/>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10" name="Text Box 8"/>
            <p:cNvSpPr txBox="1">
              <a:spLocks noChangeArrowheads="1"/>
            </p:cNvSpPr>
            <p:nvPr/>
          </p:nvSpPr>
          <p:spPr bwMode="auto">
            <a:xfrm>
              <a:off x="3560" y="2279"/>
              <a:ext cx="1497" cy="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sz="2600" b="1">
                  <a:latin typeface="隶书" charset="0"/>
                  <a:ea typeface="方正水柱简体" charset="0"/>
                </a:rPr>
                <a:t>资本主义社会</a:t>
              </a:r>
            </a:p>
          </p:txBody>
        </p:sp>
        <p:sp>
          <p:nvSpPr>
            <p:cNvPr id="11" name="Text Box 9"/>
            <p:cNvSpPr txBox="1">
              <a:spLocks noChangeArrowheads="1"/>
            </p:cNvSpPr>
            <p:nvPr/>
          </p:nvSpPr>
          <p:spPr bwMode="auto">
            <a:xfrm>
              <a:off x="793" y="2097"/>
              <a:ext cx="943" cy="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sz="2600" b="1">
                  <a:latin typeface="隶书" charset="0"/>
                  <a:ea typeface="方正水柱简体" charset="0"/>
                </a:rPr>
                <a:t>大机器</a:t>
              </a:r>
            </a:p>
          </p:txBody>
        </p:sp>
        <p:pic>
          <p:nvPicPr>
            <p:cNvPr id="12" name="Picture 10" descr="jjmeig02"/>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2971" y="317"/>
              <a:ext cx="2630" cy="1724"/>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1" descr="11643369019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317"/>
              <a:ext cx="1950" cy="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2"/>
            <p:cNvSpPr>
              <a:spLocks/>
            </p:cNvSpPr>
            <p:nvPr/>
          </p:nvSpPr>
          <p:spPr bwMode="auto">
            <a:xfrm>
              <a:off x="2313" y="825"/>
              <a:ext cx="567" cy="789"/>
            </a:xfrm>
            <a:custGeom>
              <a:avLst/>
              <a:gdLst>
                <a:gd name="T0" fmla="*/ 476 w 21600"/>
                <a:gd name="T1" fmla="*/ 0 h 21600"/>
                <a:gd name="T2" fmla="*/ 476 w 21600"/>
                <a:gd name="T3" fmla="*/ 113 h 21600"/>
                <a:gd name="T4" fmla="*/ 99 w 21600"/>
                <a:gd name="T5" fmla="*/ 113 h 21600"/>
                <a:gd name="T6" fmla="*/ 99 w 21600"/>
                <a:gd name="T7" fmla="*/ 340 h 21600"/>
                <a:gd name="T8" fmla="*/ 476 w 21600"/>
                <a:gd name="T9" fmla="*/ 340 h 21600"/>
                <a:gd name="T10" fmla="*/ 476 w 21600"/>
                <a:gd name="T11" fmla="*/ 453 h 21600"/>
                <a:gd name="T12" fmla="*/ 635 w 21600"/>
                <a:gd name="T13" fmla="*/ 227 h 21600"/>
                <a:gd name="T14" fmla="*/ 40 w 21600"/>
                <a:gd name="T15" fmla="*/ 113 h 21600"/>
                <a:gd name="T16" fmla="*/ 40 w 21600"/>
                <a:gd name="T17" fmla="*/ 340 h 21600"/>
                <a:gd name="T18" fmla="*/ 79 w 21600"/>
                <a:gd name="T19" fmla="*/ 340 h 21600"/>
                <a:gd name="T20" fmla="*/ 79 w 21600"/>
                <a:gd name="T21" fmla="*/ 113 h 21600"/>
                <a:gd name="T22" fmla="*/ 0 w 21600"/>
                <a:gd name="T23" fmla="*/ 113 h 21600"/>
                <a:gd name="T24" fmla="*/ 0 w 21600"/>
                <a:gd name="T25" fmla="*/ 340 h 21600"/>
                <a:gd name="T26" fmla="*/ 20 w 21600"/>
                <a:gd name="T27" fmla="*/ 340 h 21600"/>
                <a:gd name="T28" fmla="*/ 20 w 21600"/>
                <a:gd name="T29" fmla="*/ 113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68 w 21600"/>
                <a:gd name="T46" fmla="*/ 5388 h 21600"/>
                <a:gd name="T47" fmla="*/ 18913 w 21600"/>
                <a:gd name="T48" fmla="*/ 16212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lumMod val="75000"/>
                <a:alpha val="74000"/>
              </a:schemeClr>
            </a:solidFill>
            <a:ln>
              <a:noFill/>
            </a:ln>
            <a:effectLst>
              <a:outerShdw dist="35921" dir="2700000" algn="ctr" rotWithShape="0">
                <a:schemeClr val="tx2"/>
              </a:outerShdw>
            </a:effectLst>
            <a:extLst>
              <a:ext uri="{91240B29-F687-4F45-9708-019B960494DF}">
                <a14:hiddenLine xmlns:a14="http://schemas.microsoft.com/office/drawing/2010/main" w="9525">
                  <a:solidFill>
                    <a:srgbClr val="000000"/>
                  </a:solidFill>
                  <a:round/>
                  <a:headEnd/>
                  <a:tailEnd/>
                </a14:hiddenLine>
              </a:ext>
            </a:extLst>
          </p:spPr>
          <p:txBody>
            <a:bodyPr wrap="square" anchor="ctr">
              <a:spAutoFit/>
            </a:bodyPr>
            <a:lstStyle/>
            <a:p>
              <a:endParaRPr lang="zh-CN" altLang="en-US"/>
            </a:p>
          </p:txBody>
        </p:sp>
      </p:grpSp>
      <p:sp>
        <p:nvSpPr>
          <p:cNvPr id="15" name="Text Box 16"/>
          <p:cNvSpPr txBox="1">
            <a:spLocks noChangeArrowheads="1"/>
          </p:cNvSpPr>
          <p:nvPr/>
        </p:nvSpPr>
        <p:spPr bwMode="auto">
          <a:xfrm rot="10783828" flipV="1">
            <a:off x="2286207" y="2989639"/>
            <a:ext cx="6843713" cy="831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en-US" altLang="zh-CN" b="1">
                <a:solidFill>
                  <a:srgbClr val="000000"/>
                </a:solidFill>
                <a:latin typeface="华文新魏" charset="0"/>
                <a:ea typeface="华文新魏" charset="0"/>
              </a:rPr>
              <a:t>      </a:t>
            </a:r>
            <a:r>
              <a:rPr lang="en-US" altLang="zh-CN" b="1">
                <a:solidFill>
                  <a:srgbClr val="000000"/>
                </a:solidFill>
                <a:latin typeface="Times New Roman" charset="0"/>
                <a:ea typeface="华文新魏" charset="0"/>
              </a:rPr>
              <a:t>“</a:t>
            </a:r>
            <a:r>
              <a:rPr lang="zh-CN" altLang="en-US" b="1">
                <a:solidFill>
                  <a:srgbClr val="000000"/>
                </a:solidFill>
                <a:latin typeface="华文新魏" charset="0"/>
                <a:ea typeface="华文新魏" charset="0"/>
              </a:rPr>
              <a:t>手推磨产生的是封建主为首的社会，蒸汽磨产生的是工业资本家为首的社会。</a:t>
            </a:r>
            <a:r>
              <a:rPr lang="zh-CN" altLang="en-US" b="1">
                <a:solidFill>
                  <a:srgbClr val="000000"/>
                </a:solidFill>
                <a:latin typeface="Times New Roman" charset="0"/>
                <a:ea typeface="华文新魏" charset="0"/>
              </a:rPr>
              <a:t>”</a:t>
            </a:r>
            <a:endParaRPr lang="zh-CN" altLang="en-US" b="1">
              <a:solidFill>
                <a:srgbClr val="000000"/>
              </a:solidFill>
              <a:latin typeface="华文新魏" charset="0"/>
              <a:ea typeface="华文新魏" charset="0"/>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829" y="1767942"/>
            <a:ext cx="2292283" cy="2778568"/>
          </a:xfrm>
          <a:prstGeom prst="rect">
            <a:avLst/>
          </a:prstGeom>
          <a:effectLst>
            <a:softEdge rad="482600"/>
          </a:effectLst>
        </p:spPr>
      </p:pic>
    </p:spTree>
    <p:extLst>
      <p:ext uri="{BB962C8B-B14F-4D97-AF65-F5344CB8AC3E}">
        <p14:creationId xmlns:p14="http://schemas.microsoft.com/office/powerpoint/2010/main" val="20499217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814917" y="836613"/>
            <a:ext cx="10769600" cy="595312"/>
          </a:xfrm>
          <a:prstGeom prst="rect">
            <a:avLst/>
          </a:prstGeom>
          <a:noFill/>
          <a:ln w="9525">
            <a:noFill/>
            <a:miter lim="800000"/>
            <a:headEnd/>
            <a:tailEnd/>
          </a:ln>
        </p:spPr>
        <p:txBody>
          <a:bodyPr>
            <a:spAutoFit/>
          </a:bodyPr>
          <a:lstStyle/>
          <a:p>
            <a:pPr eaLnBrk="0" hangingPunct="0">
              <a:spcBef>
                <a:spcPct val="50000"/>
              </a:spcBef>
              <a:buFontTx/>
              <a:buNone/>
            </a:pPr>
            <a:r>
              <a:rPr lang="en-US" altLang="zh-CN" sz="3300" b="1">
                <a:solidFill>
                  <a:schemeClr val="tx2"/>
                </a:solidFill>
                <a:latin typeface="华文隶书" pitchFamily="2" charset="-122"/>
                <a:ea typeface="华文隶书" pitchFamily="2" charset="-122"/>
              </a:rPr>
              <a:t>B. </a:t>
            </a:r>
            <a:r>
              <a:rPr lang="zh-CN" altLang="en-US" sz="3300" b="1">
                <a:solidFill>
                  <a:schemeClr val="tx2"/>
                </a:solidFill>
                <a:latin typeface="华文隶书" pitchFamily="2" charset="-122"/>
                <a:ea typeface="华文隶书" pitchFamily="2" charset="-122"/>
              </a:rPr>
              <a:t>生产力的发展变化决定生产关系的变革</a:t>
            </a:r>
          </a:p>
        </p:txBody>
      </p:sp>
      <p:sp>
        <p:nvSpPr>
          <p:cNvPr id="26627" name="Text Box 3"/>
          <p:cNvSpPr txBox="1">
            <a:spLocks noChangeArrowheads="1"/>
          </p:cNvSpPr>
          <p:nvPr/>
        </p:nvSpPr>
        <p:spPr bwMode="auto">
          <a:xfrm>
            <a:off x="3117851" y="2870200"/>
            <a:ext cx="2438400" cy="579438"/>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原始工具</a:t>
            </a:r>
          </a:p>
        </p:txBody>
      </p:sp>
      <p:sp>
        <p:nvSpPr>
          <p:cNvPr id="26628" name="Text Box 4"/>
          <p:cNvSpPr txBox="1">
            <a:spLocks noChangeArrowheads="1"/>
          </p:cNvSpPr>
          <p:nvPr/>
        </p:nvSpPr>
        <p:spPr bwMode="auto">
          <a:xfrm>
            <a:off x="3280833" y="3509964"/>
            <a:ext cx="2032000" cy="579437"/>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青铜器</a:t>
            </a:r>
          </a:p>
        </p:txBody>
      </p:sp>
      <p:sp>
        <p:nvSpPr>
          <p:cNvPr id="26629" name="Text Box 5"/>
          <p:cNvSpPr txBox="1">
            <a:spLocks noChangeArrowheads="1"/>
          </p:cNvSpPr>
          <p:nvPr/>
        </p:nvSpPr>
        <p:spPr bwMode="auto">
          <a:xfrm>
            <a:off x="3500967" y="4195764"/>
            <a:ext cx="1907117" cy="579437"/>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铁 器</a:t>
            </a:r>
          </a:p>
        </p:txBody>
      </p:sp>
      <p:sp>
        <p:nvSpPr>
          <p:cNvPr id="26630" name="Text Box 6"/>
          <p:cNvSpPr txBox="1">
            <a:spLocks noChangeArrowheads="1"/>
          </p:cNvSpPr>
          <p:nvPr/>
        </p:nvSpPr>
        <p:spPr bwMode="auto">
          <a:xfrm>
            <a:off x="3382433" y="4840289"/>
            <a:ext cx="1930400" cy="579437"/>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大机器</a:t>
            </a:r>
          </a:p>
        </p:txBody>
      </p:sp>
      <p:sp>
        <p:nvSpPr>
          <p:cNvPr id="26631" name="Text Box 7"/>
          <p:cNvSpPr txBox="1">
            <a:spLocks noChangeArrowheads="1"/>
          </p:cNvSpPr>
          <p:nvPr/>
        </p:nvSpPr>
        <p:spPr bwMode="auto">
          <a:xfrm>
            <a:off x="6330951" y="2870200"/>
            <a:ext cx="2438400" cy="579438"/>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原始社会</a:t>
            </a:r>
          </a:p>
        </p:txBody>
      </p:sp>
      <p:sp>
        <p:nvSpPr>
          <p:cNvPr id="26632" name="Text Box 8"/>
          <p:cNvSpPr txBox="1">
            <a:spLocks noChangeArrowheads="1"/>
          </p:cNvSpPr>
          <p:nvPr/>
        </p:nvSpPr>
        <p:spPr bwMode="auto">
          <a:xfrm>
            <a:off x="6330951" y="3479800"/>
            <a:ext cx="2438400" cy="579438"/>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奴隶社会</a:t>
            </a:r>
          </a:p>
        </p:txBody>
      </p:sp>
      <p:sp>
        <p:nvSpPr>
          <p:cNvPr id="26633" name="Text Box 9"/>
          <p:cNvSpPr txBox="1">
            <a:spLocks noChangeArrowheads="1"/>
          </p:cNvSpPr>
          <p:nvPr/>
        </p:nvSpPr>
        <p:spPr bwMode="auto">
          <a:xfrm>
            <a:off x="6330951" y="4165600"/>
            <a:ext cx="2438400" cy="579438"/>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封建社会</a:t>
            </a:r>
          </a:p>
        </p:txBody>
      </p:sp>
      <p:sp>
        <p:nvSpPr>
          <p:cNvPr id="26634" name="Text Box 10"/>
          <p:cNvSpPr txBox="1">
            <a:spLocks noChangeArrowheads="1"/>
          </p:cNvSpPr>
          <p:nvPr/>
        </p:nvSpPr>
        <p:spPr bwMode="auto">
          <a:xfrm>
            <a:off x="5888567" y="4851400"/>
            <a:ext cx="3556000" cy="579438"/>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资本主义社会</a:t>
            </a:r>
          </a:p>
        </p:txBody>
      </p:sp>
      <p:sp>
        <p:nvSpPr>
          <p:cNvPr id="26635" name="Text Box 11"/>
          <p:cNvSpPr txBox="1">
            <a:spLocks noChangeArrowheads="1"/>
          </p:cNvSpPr>
          <p:nvPr/>
        </p:nvSpPr>
        <p:spPr bwMode="auto">
          <a:xfrm>
            <a:off x="3297767" y="2103439"/>
            <a:ext cx="1930400" cy="579437"/>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生产力</a:t>
            </a:r>
          </a:p>
        </p:txBody>
      </p:sp>
      <p:sp>
        <p:nvSpPr>
          <p:cNvPr id="26636" name="Text Box 12"/>
          <p:cNvSpPr txBox="1">
            <a:spLocks noChangeArrowheads="1"/>
          </p:cNvSpPr>
          <p:nvPr/>
        </p:nvSpPr>
        <p:spPr bwMode="auto">
          <a:xfrm>
            <a:off x="6330951" y="2138364"/>
            <a:ext cx="2438400" cy="579437"/>
          </a:xfrm>
          <a:prstGeom prst="rect">
            <a:avLst/>
          </a:prstGeom>
          <a:noFill/>
          <a:ln w="9525">
            <a:noFill/>
            <a:miter lim="800000"/>
            <a:headEnd/>
            <a:tailEnd/>
          </a:ln>
        </p:spPr>
        <p:txBody>
          <a:bodyPr>
            <a:spAutoFit/>
          </a:bodyPr>
          <a:lstStyle/>
          <a:p>
            <a:pPr algn="ctr" eaLnBrk="0" hangingPunct="0">
              <a:spcBef>
                <a:spcPct val="50000"/>
              </a:spcBef>
              <a:buFontTx/>
              <a:buNone/>
            </a:pPr>
            <a:r>
              <a:rPr lang="zh-CN" altLang="en-US" sz="3200" b="1">
                <a:solidFill>
                  <a:srgbClr val="000066"/>
                </a:solidFill>
                <a:latin typeface="华文隶书" pitchFamily="2" charset="-122"/>
                <a:ea typeface="华文隶书" pitchFamily="2" charset="-122"/>
              </a:rPr>
              <a:t>生产关系</a:t>
            </a:r>
          </a:p>
        </p:txBody>
      </p:sp>
      <p:grpSp>
        <p:nvGrpSpPr>
          <p:cNvPr id="2" name="Group 13"/>
          <p:cNvGrpSpPr>
            <a:grpSpLocks/>
          </p:cNvGrpSpPr>
          <p:nvPr/>
        </p:nvGrpSpPr>
        <p:grpSpPr bwMode="auto">
          <a:xfrm>
            <a:off x="2916767" y="2062163"/>
            <a:ext cx="6705600" cy="3429000"/>
            <a:chOff x="0" y="0"/>
            <a:chExt cx="3168" cy="2160"/>
          </a:xfrm>
        </p:grpSpPr>
        <p:sp>
          <p:nvSpPr>
            <p:cNvPr id="23573" name="Line 14"/>
            <p:cNvSpPr>
              <a:spLocks noChangeShapeType="1"/>
            </p:cNvSpPr>
            <p:nvPr/>
          </p:nvSpPr>
          <p:spPr bwMode="auto">
            <a:xfrm>
              <a:off x="0" y="1728"/>
              <a:ext cx="3168" cy="0"/>
            </a:xfrm>
            <a:prstGeom prst="line">
              <a:avLst/>
            </a:prstGeom>
            <a:noFill/>
            <a:ln w="9525">
              <a:solidFill>
                <a:srgbClr val="FF66FF"/>
              </a:solidFill>
              <a:round/>
              <a:headEnd/>
              <a:tailEnd/>
            </a:ln>
          </p:spPr>
          <p:txBody>
            <a:bodyPr/>
            <a:lstStyle/>
            <a:p>
              <a:endParaRPr lang="zh-CN" altLang="en-US"/>
            </a:p>
          </p:txBody>
        </p:sp>
        <p:grpSp>
          <p:nvGrpSpPr>
            <p:cNvPr id="3" name="Group 15"/>
            <p:cNvGrpSpPr>
              <a:grpSpLocks/>
            </p:cNvGrpSpPr>
            <p:nvPr/>
          </p:nvGrpSpPr>
          <p:grpSpPr bwMode="auto">
            <a:xfrm>
              <a:off x="0" y="0"/>
              <a:ext cx="3168" cy="2160"/>
              <a:chOff x="0" y="0"/>
              <a:chExt cx="3168" cy="2160"/>
            </a:xfrm>
          </p:grpSpPr>
          <p:sp>
            <p:nvSpPr>
              <p:cNvPr id="23575" name="Line 16"/>
              <p:cNvSpPr>
                <a:spLocks noChangeShapeType="1"/>
              </p:cNvSpPr>
              <p:nvPr/>
            </p:nvSpPr>
            <p:spPr bwMode="auto">
              <a:xfrm>
                <a:off x="0" y="0"/>
                <a:ext cx="3168" cy="0"/>
              </a:xfrm>
              <a:prstGeom prst="line">
                <a:avLst/>
              </a:prstGeom>
              <a:noFill/>
              <a:ln w="38100">
                <a:solidFill>
                  <a:srgbClr val="FF66FF"/>
                </a:solidFill>
                <a:round/>
                <a:headEnd/>
                <a:tailEnd/>
              </a:ln>
            </p:spPr>
            <p:txBody>
              <a:bodyPr/>
              <a:lstStyle/>
              <a:p>
                <a:endParaRPr lang="zh-CN" altLang="en-US"/>
              </a:p>
            </p:txBody>
          </p:sp>
          <p:sp>
            <p:nvSpPr>
              <p:cNvPr id="23576" name="Line 17"/>
              <p:cNvSpPr>
                <a:spLocks noChangeShapeType="1"/>
              </p:cNvSpPr>
              <p:nvPr/>
            </p:nvSpPr>
            <p:spPr bwMode="auto">
              <a:xfrm>
                <a:off x="0" y="480"/>
                <a:ext cx="3168" cy="0"/>
              </a:xfrm>
              <a:prstGeom prst="line">
                <a:avLst/>
              </a:prstGeom>
              <a:noFill/>
              <a:ln w="9525">
                <a:solidFill>
                  <a:srgbClr val="FF66FF"/>
                </a:solidFill>
                <a:round/>
                <a:headEnd/>
                <a:tailEnd/>
              </a:ln>
            </p:spPr>
            <p:txBody>
              <a:bodyPr/>
              <a:lstStyle/>
              <a:p>
                <a:endParaRPr lang="zh-CN" altLang="en-US"/>
              </a:p>
            </p:txBody>
          </p:sp>
          <p:sp>
            <p:nvSpPr>
              <p:cNvPr id="23577" name="Line 18"/>
              <p:cNvSpPr>
                <a:spLocks noChangeShapeType="1"/>
              </p:cNvSpPr>
              <p:nvPr/>
            </p:nvSpPr>
            <p:spPr bwMode="auto">
              <a:xfrm>
                <a:off x="0" y="912"/>
                <a:ext cx="3168" cy="0"/>
              </a:xfrm>
              <a:prstGeom prst="line">
                <a:avLst/>
              </a:prstGeom>
              <a:noFill/>
              <a:ln w="9525">
                <a:solidFill>
                  <a:srgbClr val="FF66FF"/>
                </a:solidFill>
                <a:round/>
                <a:headEnd/>
                <a:tailEnd/>
              </a:ln>
            </p:spPr>
            <p:txBody>
              <a:bodyPr/>
              <a:lstStyle/>
              <a:p>
                <a:endParaRPr lang="zh-CN" altLang="en-US"/>
              </a:p>
            </p:txBody>
          </p:sp>
          <p:sp>
            <p:nvSpPr>
              <p:cNvPr id="23578" name="Line 19"/>
              <p:cNvSpPr>
                <a:spLocks noChangeShapeType="1"/>
              </p:cNvSpPr>
              <p:nvPr/>
            </p:nvSpPr>
            <p:spPr bwMode="auto">
              <a:xfrm>
                <a:off x="0" y="1296"/>
                <a:ext cx="3168" cy="0"/>
              </a:xfrm>
              <a:prstGeom prst="line">
                <a:avLst/>
              </a:prstGeom>
              <a:noFill/>
              <a:ln w="9525">
                <a:solidFill>
                  <a:srgbClr val="FF66FF"/>
                </a:solidFill>
                <a:round/>
                <a:headEnd/>
                <a:tailEnd/>
              </a:ln>
            </p:spPr>
            <p:txBody>
              <a:bodyPr/>
              <a:lstStyle/>
              <a:p>
                <a:endParaRPr lang="zh-CN" altLang="en-US"/>
              </a:p>
            </p:txBody>
          </p:sp>
          <p:sp>
            <p:nvSpPr>
              <p:cNvPr id="23579" name="Line 20"/>
              <p:cNvSpPr>
                <a:spLocks noChangeShapeType="1"/>
              </p:cNvSpPr>
              <p:nvPr/>
            </p:nvSpPr>
            <p:spPr bwMode="auto">
              <a:xfrm>
                <a:off x="0" y="2160"/>
                <a:ext cx="3168" cy="0"/>
              </a:xfrm>
              <a:prstGeom prst="line">
                <a:avLst/>
              </a:prstGeom>
              <a:noFill/>
              <a:ln w="38100">
                <a:solidFill>
                  <a:srgbClr val="FF66FF"/>
                </a:solidFill>
                <a:round/>
                <a:headEnd/>
                <a:tailEnd/>
              </a:ln>
            </p:spPr>
            <p:txBody>
              <a:bodyPr/>
              <a:lstStyle/>
              <a:p>
                <a:endParaRPr lang="zh-CN" altLang="en-US"/>
              </a:p>
            </p:txBody>
          </p:sp>
          <p:sp>
            <p:nvSpPr>
              <p:cNvPr id="23580" name="Line 21"/>
              <p:cNvSpPr>
                <a:spLocks noChangeShapeType="1"/>
              </p:cNvSpPr>
              <p:nvPr/>
            </p:nvSpPr>
            <p:spPr bwMode="auto">
              <a:xfrm>
                <a:off x="0" y="0"/>
                <a:ext cx="0" cy="2160"/>
              </a:xfrm>
              <a:prstGeom prst="line">
                <a:avLst/>
              </a:prstGeom>
              <a:noFill/>
              <a:ln w="38100">
                <a:solidFill>
                  <a:srgbClr val="FF66FF"/>
                </a:solidFill>
                <a:round/>
                <a:headEnd/>
                <a:tailEnd/>
              </a:ln>
            </p:spPr>
            <p:txBody>
              <a:bodyPr/>
              <a:lstStyle/>
              <a:p>
                <a:endParaRPr lang="zh-CN" altLang="en-US"/>
              </a:p>
            </p:txBody>
          </p:sp>
          <p:sp>
            <p:nvSpPr>
              <p:cNvPr id="23581" name="Line 22"/>
              <p:cNvSpPr>
                <a:spLocks noChangeShapeType="1"/>
              </p:cNvSpPr>
              <p:nvPr/>
            </p:nvSpPr>
            <p:spPr bwMode="auto">
              <a:xfrm>
                <a:off x="1344" y="0"/>
                <a:ext cx="0" cy="2160"/>
              </a:xfrm>
              <a:prstGeom prst="line">
                <a:avLst/>
              </a:prstGeom>
              <a:noFill/>
              <a:ln w="9525">
                <a:solidFill>
                  <a:srgbClr val="FF66FF"/>
                </a:solidFill>
                <a:round/>
                <a:headEnd/>
                <a:tailEnd/>
              </a:ln>
            </p:spPr>
            <p:txBody>
              <a:bodyPr/>
              <a:lstStyle/>
              <a:p>
                <a:endParaRPr lang="zh-CN" altLang="en-US"/>
              </a:p>
            </p:txBody>
          </p:sp>
          <p:sp>
            <p:nvSpPr>
              <p:cNvPr id="23582" name="Line 23"/>
              <p:cNvSpPr>
                <a:spLocks noChangeShapeType="1"/>
              </p:cNvSpPr>
              <p:nvPr/>
            </p:nvSpPr>
            <p:spPr bwMode="auto">
              <a:xfrm>
                <a:off x="3168" y="0"/>
                <a:ext cx="0" cy="2160"/>
              </a:xfrm>
              <a:prstGeom prst="line">
                <a:avLst/>
              </a:prstGeom>
              <a:noFill/>
              <a:ln w="38100">
                <a:solidFill>
                  <a:srgbClr val="FF66FF"/>
                </a:solidFill>
                <a:round/>
                <a:headEnd/>
                <a:tailEnd/>
              </a:ln>
            </p:spPr>
            <p:txBody>
              <a:bodyPr/>
              <a:lstStyle/>
              <a:p>
                <a:endParaRPr lang="zh-CN" altLang="en-US"/>
              </a:p>
            </p:txBody>
          </p:sp>
        </p:grpSp>
      </p:grpSp>
      <p:sp>
        <p:nvSpPr>
          <p:cNvPr id="26648" name="Line 24"/>
          <p:cNvSpPr>
            <a:spLocks noChangeShapeType="1"/>
          </p:cNvSpPr>
          <p:nvPr/>
        </p:nvSpPr>
        <p:spPr bwMode="auto">
          <a:xfrm>
            <a:off x="2307167" y="2032000"/>
            <a:ext cx="0" cy="3505200"/>
          </a:xfrm>
          <a:prstGeom prst="line">
            <a:avLst/>
          </a:prstGeom>
          <a:noFill/>
          <a:ln w="57150">
            <a:solidFill>
              <a:srgbClr val="CC00CC"/>
            </a:solidFill>
            <a:round/>
            <a:headEnd/>
            <a:tailEnd type="triangle" w="med" len="med"/>
          </a:ln>
        </p:spPr>
        <p:txBody>
          <a:bodyPr/>
          <a:lstStyle/>
          <a:p>
            <a:endParaRPr lang="zh-CN" altLang="en-US"/>
          </a:p>
        </p:txBody>
      </p:sp>
      <p:sp>
        <p:nvSpPr>
          <p:cNvPr id="26649" name="Line 25"/>
          <p:cNvSpPr>
            <a:spLocks noChangeShapeType="1"/>
          </p:cNvSpPr>
          <p:nvPr/>
        </p:nvSpPr>
        <p:spPr bwMode="auto">
          <a:xfrm>
            <a:off x="10130367" y="1936750"/>
            <a:ext cx="0" cy="3505200"/>
          </a:xfrm>
          <a:prstGeom prst="line">
            <a:avLst/>
          </a:prstGeom>
          <a:noFill/>
          <a:ln w="57150">
            <a:solidFill>
              <a:srgbClr val="CC00CC"/>
            </a:solidFill>
            <a:round/>
            <a:headEnd/>
            <a:tailEnd type="triangle" w="med" len="med"/>
          </a:ln>
        </p:spPr>
        <p:txBody>
          <a:bodyPr/>
          <a:lstStyle/>
          <a:p>
            <a:endParaRPr lang="zh-CN" altLang="en-US"/>
          </a:p>
        </p:txBody>
      </p:sp>
      <p:sp>
        <p:nvSpPr>
          <p:cNvPr id="26650" name="Text Box 26"/>
          <p:cNvSpPr txBox="1">
            <a:spLocks noChangeArrowheads="1"/>
          </p:cNvSpPr>
          <p:nvPr/>
        </p:nvSpPr>
        <p:spPr bwMode="auto">
          <a:xfrm>
            <a:off x="1743902" y="2184400"/>
            <a:ext cx="461665" cy="3048000"/>
          </a:xfrm>
          <a:prstGeom prst="rect">
            <a:avLst/>
          </a:prstGeom>
          <a:noFill/>
          <a:ln w="9525">
            <a:noFill/>
            <a:miter lim="800000"/>
            <a:headEnd/>
            <a:tailEnd/>
          </a:ln>
        </p:spPr>
        <p:txBody>
          <a:bodyPr vert="eaVert">
            <a:spAutoFit/>
          </a:bodyPr>
          <a:lstStyle/>
          <a:p>
            <a:pPr eaLnBrk="0" hangingPunct="0">
              <a:spcBef>
                <a:spcPct val="50000"/>
              </a:spcBef>
              <a:buFontTx/>
              <a:buNone/>
            </a:pPr>
            <a:r>
              <a:rPr lang="zh-CN" altLang="en-US" b="1">
                <a:solidFill>
                  <a:srgbClr val="663300"/>
                </a:solidFill>
                <a:latin typeface="华文隶书" pitchFamily="2" charset="-122"/>
                <a:ea typeface="华文隶书" pitchFamily="2" charset="-122"/>
              </a:rPr>
              <a:t>生产力的发展变化</a:t>
            </a:r>
          </a:p>
        </p:txBody>
      </p:sp>
      <p:sp>
        <p:nvSpPr>
          <p:cNvPr id="26651" name="Text Box 27"/>
          <p:cNvSpPr txBox="1">
            <a:spLocks noChangeArrowheads="1"/>
          </p:cNvSpPr>
          <p:nvPr/>
        </p:nvSpPr>
        <p:spPr bwMode="auto">
          <a:xfrm>
            <a:off x="10583102" y="2260600"/>
            <a:ext cx="461665" cy="2743200"/>
          </a:xfrm>
          <a:prstGeom prst="rect">
            <a:avLst/>
          </a:prstGeom>
          <a:noFill/>
          <a:ln w="9525">
            <a:noFill/>
            <a:miter lim="800000"/>
            <a:headEnd/>
            <a:tailEnd/>
          </a:ln>
        </p:spPr>
        <p:txBody>
          <a:bodyPr vert="eaVert">
            <a:spAutoFit/>
          </a:bodyPr>
          <a:lstStyle/>
          <a:p>
            <a:pPr eaLnBrk="0" hangingPunct="0">
              <a:spcBef>
                <a:spcPct val="50000"/>
              </a:spcBef>
              <a:buFontTx/>
              <a:buNone/>
            </a:pPr>
            <a:r>
              <a:rPr lang="zh-CN" altLang="en-US" b="1">
                <a:solidFill>
                  <a:srgbClr val="663300"/>
                </a:solidFill>
                <a:latin typeface="华文隶书" pitchFamily="2" charset="-122"/>
                <a:ea typeface="华文隶书" pitchFamily="2" charset="-122"/>
              </a:rPr>
              <a:t>生产关系的变革</a:t>
            </a:r>
          </a:p>
        </p:txBody>
      </p:sp>
      <p:grpSp>
        <p:nvGrpSpPr>
          <p:cNvPr id="4" name="Group 28"/>
          <p:cNvGrpSpPr>
            <a:grpSpLocks noChangeAspect="1"/>
          </p:cNvGrpSpPr>
          <p:nvPr/>
        </p:nvGrpSpPr>
        <p:grpSpPr bwMode="auto">
          <a:xfrm>
            <a:off x="0" y="1490663"/>
            <a:ext cx="12192000" cy="590550"/>
            <a:chOff x="0" y="0"/>
            <a:chExt cx="5760" cy="372"/>
          </a:xfrm>
        </p:grpSpPr>
        <p:pic>
          <p:nvPicPr>
            <p:cNvPr id="23571" name="Picture 29" descr="1118564011"/>
            <p:cNvPicPr>
              <a:picLocks noChangeAspect="1" noChangeArrowheads="1"/>
            </p:cNvPicPr>
            <p:nvPr/>
          </p:nvPicPr>
          <p:blipFill>
            <a:blip r:embed="rId2"/>
            <a:srcRect/>
            <a:stretch>
              <a:fillRect/>
            </a:stretch>
          </p:blipFill>
          <p:spPr bwMode="auto">
            <a:xfrm>
              <a:off x="3426" y="0"/>
              <a:ext cx="2334" cy="372"/>
            </a:xfrm>
            <a:prstGeom prst="rect">
              <a:avLst/>
            </a:prstGeom>
            <a:noFill/>
            <a:ln w="9525">
              <a:noFill/>
              <a:miter lim="800000"/>
              <a:headEnd/>
              <a:tailEnd/>
            </a:ln>
          </p:spPr>
        </p:pic>
        <p:pic>
          <p:nvPicPr>
            <p:cNvPr id="23572" name="Picture 30" descr="1118564011"/>
            <p:cNvPicPr>
              <a:picLocks noChangeAspect="1" noChangeArrowheads="1"/>
            </p:cNvPicPr>
            <p:nvPr/>
          </p:nvPicPr>
          <p:blipFill>
            <a:blip r:embed="rId2"/>
            <a:srcRect t="12903" r="30077"/>
            <a:stretch>
              <a:fillRect/>
            </a:stretch>
          </p:blipFill>
          <p:spPr bwMode="auto">
            <a:xfrm>
              <a:off x="0" y="48"/>
              <a:ext cx="3504" cy="324"/>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slide(fromTop)">
                                      <p:cBhvr>
                                        <p:cTn id="7" dur="500"/>
                                        <p:tgtEl>
                                          <p:spTgt spid="26626"/>
                                        </p:tgtEl>
                                      </p:cBhvr>
                                    </p:animEffect>
                                  </p:childTnLst>
                                </p:cTn>
                              </p:par>
                            </p:childTnLst>
                          </p:cTn>
                        </p:par>
                        <p:par>
                          <p:cTn id="8" fill="hold" nodeType="afterGroup">
                            <p:stCondLst>
                              <p:cond delay="500"/>
                            </p:stCondLst>
                            <p:childTnLst>
                              <p:par>
                                <p:cTn id="9" presetID="17"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23" presetClass="entr" presetSubtype="16" fill="hold" grpId="0" nodeType="afterEffect">
                                  <p:stCondLst>
                                    <p:cond delay="0"/>
                                  </p:stCondLst>
                                  <p:childTnLst>
                                    <p:set>
                                      <p:cBhvr>
                                        <p:cTn id="18" dur="1" fill="hold">
                                          <p:stCondLst>
                                            <p:cond delay="0"/>
                                          </p:stCondLst>
                                        </p:cTn>
                                        <p:tgtEl>
                                          <p:spTgt spid="26635"/>
                                        </p:tgtEl>
                                        <p:attrNameLst>
                                          <p:attrName>style.visibility</p:attrName>
                                        </p:attrNameLst>
                                      </p:cBhvr>
                                      <p:to>
                                        <p:strVal val="visible"/>
                                      </p:to>
                                    </p:set>
                                    <p:anim calcmode="lin" valueType="num">
                                      <p:cBhvr>
                                        <p:cTn id="19" dur="500" fill="hold"/>
                                        <p:tgtEl>
                                          <p:spTgt spid="26635"/>
                                        </p:tgtEl>
                                        <p:attrNameLst>
                                          <p:attrName>ppt_w</p:attrName>
                                        </p:attrNameLst>
                                      </p:cBhvr>
                                      <p:tavLst>
                                        <p:tav tm="0">
                                          <p:val>
                                            <p:fltVal val="0"/>
                                          </p:val>
                                        </p:tav>
                                        <p:tav tm="100000">
                                          <p:val>
                                            <p:strVal val="#ppt_w"/>
                                          </p:val>
                                        </p:tav>
                                      </p:tavLst>
                                    </p:anim>
                                    <p:anim calcmode="lin" valueType="num">
                                      <p:cBhvr>
                                        <p:cTn id="20" dur="500" fill="hold"/>
                                        <p:tgtEl>
                                          <p:spTgt spid="26635"/>
                                        </p:tgtEl>
                                        <p:attrNameLst>
                                          <p:attrName>ppt_h</p:attrName>
                                        </p:attrNameLst>
                                      </p:cBhvr>
                                      <p:tavLst>
                                        <p:tav tm="0">
                                          <p:val>
                                            <p:fltVal val="0"/>
                                          </p:val>
                                        </p:tav>
                                        <p:tav tm="100000">
                                          <p:val>
                                            <p:strVal val="#ppt_h"/>
                                          </p:val>
                                        </p:tav>
                                      </p:tavLst>
                                    </p:anim>
                                  </p:childTnLst>
                                </p:cTn>
                              </p:par>
                            </p:childTnLst>
                          </p:cTn>
                        </p:par>
                        <p:par>
                          <p:cTn id="21" fill="hold" nodeType="afterGroup">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26627"/>
                                        </p:tgtEl>
                                        <p:attrNameLst>
                                          <p:attrName>style.visibility</p:attrName>
                                        </p:attrNameLst>
                                      </p:cBhvr>
                                      <p:to>
                                        <p:strVal val="visible"/>
                                      </p:to>
                                    </p:set>
                                    <p:animEffect transition="in" filter="slide(fromBottom)">
                                      <p:cBhvr>
                                        <p:cTn id="24" dur="500"/>
                                        <p:tgtEl>
                                          <p:spTgt spid="26627"/>
                                        </p:tgtEl>
                                      </p:cBhvr>
                                    </p:animEffect>
                                  </p:childTnLst>
                                </p:cTn>
                              </p:par>
                            </p:childTnLst>
                          </p:cTn>
                        </p:par>
                        <p:par>
                          <p:cTn id="25" fill="hold" nodeType="afterGroup">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26628"/>
                                        </p:tgtEl>
                                        <p:attrNameLst>
                                          <p:attrName>style.visibility</p:attrName>
                                        </p:attrNameLst>
                                      </p:cBhvr>
                                      <p:to>
                                        <p:strVal val="visible"/>
                                      </p:to>
                                    </p:set>
                                    <p:animEffect transition="in" filter="slide(fromBottom)">
                                      <p:cBhvr>
                                        <p:cTn id="28" dur="500"/>
                                        <p:tgtEl>
                                          <p:spTgt spid="26628"/>
                                        </p:tgtEl>
                                      </p:cBhvr>
                                    </p:animEffect>
                                  </p:childTnLst>
                                </p:cTn>
                              </p:par>
                            </p:childTnLst>
                          </p:cTn>
                        </p:par>
                        <p:par>
                          <p:cTn id="29" fill="hold" nodeType="afterGroup">
                            <p:stCondLst>
                              <p:cond delay="3000"/>
                            </p:stCondLst>
                            <p:childTnLst>
                              <p:par>
                                <p:cTn id="30" presetID="12" presetClass="entr" presetSubtype="4" fill="hold" grpId="0" nodeType="afterEffect">
                                  <p:stCondLst>
                                    <p:cond delay="0"/>
                                  </p:stCondLst>
                                  <p:childTnLst>
                                    <p:set>
                                      <p:cBhvr>
                                        <p:cTn id="31" dur="1" fill="hold">
                                          <p:stCondLst>
                                            <p:cond delay="0"/>
                                          </p:stCondLst>
                                        </p:cTn>
                                        <p:tgtEl>
                                          <p:spTgt spid="26629"/>
                                        </p:tgtEl>
                                        <p:attrNameLst>
                                          <p:attrName>style.visibility</p:attrName>
                                        </p:attrNameLst>
                                      </p:cBhvr>
                                      <p:to>
                                        <p:strVal val="visible"/>
                                      </p:to>
                                    </p:set>
                                    <p:animEffect transition="in" filter="slide(fromBottom)">
                                      <p:cBhvr>
                                        <p:cTn id="32" dur="500"/>
                                        <p:tgtEl>
                                          <p:spTgt spid="26629"/>
                                        </p:tgtEl>
                                      </p:cBhvr>
                                    </p:animEffect>
                                  </p:childTnLst>
                                </p:cTn>
                              </p:par>
                            </p:childTnLst>
                          </p:cTn>
                        </p:par>
                        <p:par>
                          <p:cTn id="33" fill="hold" nodeType="afterGroup">
                            <p:stCondLst>
                              <p:cond delay="3500"/>
                            </p:stCondLst>
                            <p:childTnLst>
                              <p:par>
                                <p:cTn id="34" presetID="12" presetClass="entr" presetSubtype="4" fill="hold" grpId="0" nodeType="afterEffect">
                                  <p:stCondLst>
                                    <p:cond delay="0"/>
                                  </p:stCondLst>
                                  <p:childTnLst>
                                    <p:set>
                                      <p:cBhvr>
                                        <p:cTn id="35" dur="1" fill="hold">
                                          <p:stCondLst>
                                            <p:cond delay="0"/>
                                          </p:stCondLst>
                                        </p:cTn>
                                        <p:tgtEl>
                                          <p:spTgt spid="26630"/>
                                        </p:tgtEl>
                                        <p:attrNameLst>
                                          <p:attrName>style.visibility</p:attrName>
                                        </p:attrNameLst>
                                      </p:cBhvr>
                                      <p:to>
                                        <p:strVal val="visible"/>
                                      </p:to>
                                    </p:set>
                                    <p:animEffect transition="in" filter="slide(fromBottom)">
                                      <p:cBhvr>
                                        <p:cTn id="36" dur="500"/>
                                        <p:tgtEl>
                                          <p:spTgt spid="26630"/>
                                        </p:tgtEl>
                                      </p:cBhvr>
                                    </p:animEffect>
                                  </p:childTnLst>
                                </p:cTn>
                              </p:par>
                            </p:childTnLst>
                          </p:cTn>
                        </p:par>
                        <p:par>
                          <p:cTn id="37" fill="hold" nodeType="afterGroup">
                            <p:stCondLst>
                              <p:cond delay="4000"/>
                            </p:stCondLst>
                            <p:childTnLst>
                              <p:par>
                                <p:cTn id="38" presetID="17" presetClass="entr" presetSubtype="1" fill="hold" grpId="0" nodeType="afterEffect">
                                  <p:stCondLst>
                                    <p:cond delay="0"/>
                                  </p:stCondLst>
                                  <p:childTnLst>
                                    <p:set>
                                      <p:cBhvr>
                                        <p:cTn id="39" dur="1" fill="hold">
                                          <p:stCondLst>
                                            <p:cond delay="0"/>
                                          </p:stCondLst>
                                        </p:cTn>
                                        <p:tgtEl>
                                          <p:spTgt spid="26648"/>
                                        </p:tgtEl>
                                        <p:attrNameLst>
                                          <p:attrName>style.visibility</p:attrName>
                                        </p:attrNameLst>
                                      </p:cBhvr>
                                      <p:to>
                                        <p:strVal val="visible"/>
                                      </p:to>
                                    </p:set>
                                    <p:anim calcmode="lin" valueType="num">
                                      <p:cBhvr>
                                        <p:cTn id="40" dur="500" fill="hold"/>
                                        <p:tgtEl>
                                          <p:spTgt spid="26648"/>
                                        </p:tgtEl>
                                        <p:attrNameLst>
                                          <p:attrName>ppt_x</p:attrName>
                                        </p:attrNameLst>
                                      </p:cBhvr>
                                      <p:tavLst>
                                        <p:tav tm="0">
                                          <p:val>
                                            <p:strVal val="#ppt_x"/>
                                          </p:val>
                                        </p:tav>
                                        <p:tav tm="100000">
                                          <p:val>
                                            <p:strVal val="#ppt_x"/>
                                          </p:val>
                                        </p:tav>
                                      </p:tavLst>
                                    </p:anim>
                                    <p:anim calcmode="lin" valueType="num">
                                      <p:cBhvr>
                                        <p:cTn id="41" dur="500" fill="hold"/>
                                        <p:tgtEl>
                                          <p:spTgt spid="26648"/>
                                        </p:tgtEl>
                                        <p:attrNameLst>
                                          <p:attrName>ppt_y</p:attrName>
                                        </p:attrNameLst>
                                      </p:cBhvr>
                                      <p:tavLst>
                                        <p:tav tm="0">
                                          <p:val>
                                            <p:strVal val="#ppt_y-#ppt_h/2"/>
                                          </p:val>
                                        </p:tav>
                                        <p:tav tm="100000">
                                          <p:val>
                                            <p:strVal val="#ppt_y"/>
                                          </p:val>
                                        </p:tav>
                                      </p:tavLst>
                                    </p:anim>
                                    <p:anim calcmode="lin" valueType="num">
                                      <p:cBhvr>
                                        <p:cTn id="42" dur="500" fill="hold"/>
                                        <p:tgtEl>
                                          <p:spTgt spid="26648"/>
                                        </p:tgtEl>
                                        <p:attrNameLst>
                                          <p:attrName>ppt_w</p:attrName>
                                        </p:attrNameLst>
                                      </p:cBhvr>
                                      <p:tavLst>
                                        <p:tav tm="0">
                                          <p:val>
                                            <p:strVal val="#ppt_w"/>
                                          </p:val>
                                        </p:tav>
                                        <p:tav tm="100000">
                                          <p:val>
                                            <p:strVal val="#ppt_w"/>
                                          </p:val>
                                        </p:tav>
                                      </p:tavLst>
                                    </p:anim>
                                    <p:anim calcmode="lin" valueType="num">
                                      <p:cBhvr>
                                        <p:cTn id="43" dur="500" fill="hold"/>
                                        <p:tgtEl>
                                          <p:spTgt spid="26648"/>
                                        </p:tgtEl>
                                        <p:attrNameLst>
                                          <p:attrName>ppt_h</p:attrName>
                                        </p:attrNameLst>
                                      </p:cBhvr>
                                      <p:tavLst>
                                        <p:tav tm="0">
                                          <p:val>
                                            <p:fltVal val="0"/>
                                          </p:val>
                                        </p:tav>
                                        <p:tav tm="100000">
                                          <p:val>
                                            <p:strVal val="#ppt_h"/>
                                          </p:val>
                                        </p:tav>
                                      </p:tavLst>
                                    </p:anim>
                                  </p:childTnLst>
                                </p:cTn>
                              </p:par>
                            </p:childTnLst>
                          </p:cTn>
                        </p:par>
                        <p:par>
                          <p:cTn id="44" fill="hold" nodeType="afterGroup">
                            <p:stCondLst>
                              <p:cond delay="4500"/>
                            </p:stCondLst>
                            <p:childTnLst>
                              <p:par>
                                <p:cTn id="45" presetID="17" presetClass="entr" presetSubtype="1" fill="hold" grpId="0" nodeType="afterEffect">
                                  <p:stCondLst>
                                    <p:cond delay="0"/>
                                  </p:stCondLst>
                                  <p:childTnLst>
                                    <p:set>
                                      <p:cBhvr>
                                        <p:cTn id="46" dur="1" fill="hold">
                                          <p:stCondLst>
                                            <p:cond delay="0"/>
                                          </p:stCondLst>
                                        </p:cTn>
                                        <p:tgtEl>
                                          <p:spTgt spid="26650"/>
                                        </p:tgtEl>
                                        <p:attrNameLst>
                                          <p:attrName>style.visibility</p:attrName>
                                        </p:attrNameLst>
                                      </p:cBhvr>
                                      <p:to>
                                        <p:strVal val="visible"/>
                                      </p:to>
                                    </p:set>
                                    <p:anim calcmode="lin" valueType="num">
                                      <p:cBhvr>
                                        <p:cTn id="47" dur="500" fill="hold"/>
                                        <p:tgtEl>
                                          <p:spTgt spid="26650"/>
                                        </p:tgtEl>
                                        <p:attrNameLst>
                                          <p:attrName>ppt_x</p:attrName>
                                        </p:attrNameLst>
                                      </p:cBhvr>
                                      <p:tavLst>
                                        <p:tav tm="0">
                                          <p:val>
                                            <p:strVal val="#ppt_x"/>
                                          </p:val>
                                        </p:tav>
                                        <p:tav tm="100000">
                                          <p:val>
                                            <p:strVal val="#ppt_x"/>
                                          </p:val>
                                        </p:tav>
                                      </p:tavLst>
                                    </p:anim>
                                    <p:anim calcmode="lin" valueType="num">
                                      <p:cBhvr>
                                        <p:cTn id="48" dur="500" fill="hold"/>
                                        <p:tgtEl>
                                          <p:spTgt spid="26650"/>
                                        </p:tgtEl>
                                        <p:attrNameLst>
                                          <p:attrName>ppt_y</p:attrName>
                                        </p:attrNameLst>
                                      </p:cBhvr>
                                      <p:tavLst>
                                        <p:tav tm="0">
                                          <p:val>
                                            <p:strVal val="#ppt_y-#ppt_h/2"/>
                                          </p:val>
                                        </p:tav>
                                        <p:tav tm="100000">
                                          <p:val>
                                            <p:strVal val="#ppt_y"/>
                                          </p:val>
                                        </p:tav>
                                      </p:tavLst>
                                    </p:anim>
                                    <p:anim calcmode="lin" valueType="num">
                                      <p:cBhvr>
                                        <p:cTn id="49" dur="500" fill="hold"/>
                                        <p:tgtEl>
                                          <p:spTgt spid="26650"/>
                                        </p:tgtEl>
                                        <p:attrNameLst>
                                          <p:attrName>ppt_w</p:attrName>
                                        </p:attrNameLst>
                                      </p:cBhvr>
                                      <p:tavLst>
                                        <p:tav tm="0">
                                          <p:val>
                                            <p:strVal val="#ppt_w"/>
                                          </p:val>
                                        </p:tav>
                                        <p:tav tm="100000">
                                          <p:val>
                                            <p:strVal val="#ppt_w"/>
                                          </p:val>
                                        </p:tav>
                                      </p:tavLst>
                                    </p:anim>
                                    <p:anim calcmode="lin" valueType="num">
                                      <p:cBhvr>
                                        <p:cTn id="50" dur="500" fill="hold"/>
                                        <p:tgtEl>
                                          <p:spTgt spid="26650"/>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0"/>
                            </p:stCondLst>
                            <p:childTnLst>
                              <p:par>
                                <p:cTn id="52" presetID="23" presetClass="entr" presetSubtype="16" fill="hold" grpId="0" nodeType="afterEffect">
                                  <p:stCondLst>
                                    <p:cond delay="0"/>
                                  </p:stCondLst>
                                  <p:childTnLst>
                                    <p:set>
                                      <p:cBhvr>
                                        <p:cTn id="53" dur="1" fill="hold">
                                          <p:stCondLst>
                                            <p:cond delay="0"/>
                                          </p:stCondLst>
                                        </p:cTn>
                                        <p:tgtEl>
                                          <p:spTgt spid="26636"/>
                                        </p:tgtEl>
                                        <p:attrNameLst>
                                          <p:attrName>style.visibility</p:attrName>
                                        </p:attrNameLst>
                                      </p:cBhvr>
                                      <p:to>
                                        <p:strVal val="visible"/>
                                      </p:to>
                                    </p:set>
                                    <p:anim calcmode="lin" valueType="num">
                                      <p:cBhvr>
                                        <p:cTn id="54" dur="500" fill="hold"/>
                                        <p:tgtEl>
                                          <p:spTgt spid="26636"/>
                                        </p:tgtEl>
                                        <p:attrNameLst>
                                          <p:attrName>ppt_w</p:attrName>
                                        </p:attrNameLst>
                                      </p:cBhvr>
                                      <p:tavLst>
                                        <p:tav tm="0">
                                          <p:val>
                                            <p:fltVal val="0"/>
                                          </p:val>
                                        </p:tav>
                                        <p:tav tm="100000">
                                          <p:val>
                                            <p:strVal val="#ppt_w"/>
                                          </p:val>
                                        </p:tav>
                                      </p:tavLst>
                                    </p:anim>
                                    <p:anim calcmode="lin" valueType="num">
                                      <p:cBhvr>
                                        <p:cTn id="55" dur="500" fill="hold"/>
                                        <p:tgtEl>
                                          <p:spTgt spid="26636"/>
                                        </p:tgtEl>
                                        <p:attrNameLst>
                                          <p:attrName>ppt_h</p:attrName>
                                        </p:attrNameLst>
                                      </p:cBhvr>
                                      <p:tavLst>
                                        <p:tav tm="0">
                                          <p:val>
                                            <p:fltVal val="0"/>
                                          </p:val>
                                        </p:tav>
                                        <p:tav tm="100000">
                                          <p:val>
                                            <p:strVal val="#ppt_h"/>
                                          </p:val>
                                        </p:tav>
                                      </p:tavLst>
                                    </p:anim>
                                  </p:childTnLst>
                                </p:cTn>
                              </p:par>
                            </p:childTnLst>
                          </p:cTn>
                        </p:par>
                        <p:par>
                          <p:cTn id="56" fill="hold" nodeType="afterGroup">
                            <p:stCondLst>
                              <p:cond delay="5500"/>
                            </p:stCondLst>
                            <p:childTnLst>
                              <p:par>
                                <p:cTn id="57" presetID="12" presetClass="entr" presetSubtype="4" fill="hold" grpId="0" nodeType="afterEffect">
                                  <p:stCondLst>
                                    <p:cond delay="0"/>
                                  </p:stCondLst>
                                  <p:childTnLst>
                                    <p:set>
                                      <p:cBhvr>
                                        <p:cTn id="58" dur="1" fill="hold">
                                          <p:stCondLst>
                                            <p:cond delay="0"/>
                                          </p:stCondLst>
                                        </p:cTn>
                                        <p:tgtEl>
                                          <p:spTgt spid="26631"/>
                                        </p:tgtEl>
                                        <p:attrNameLst>
                                          <p:attrName>style.visibility</p:attrName>
                                        </p:attrNameLst>
                                      </p:cBhvr>
                                      <p:to>
                                        <p:strVal val="visible"/>
                                      </p:to>
                                    </p:set>
                                    <p:animEffect transition="in" filter="slide(fromBottom)">
                                      <p:cBhvr>
                                        <p:cTn id="59" dur="500"/>
                                        <p:tgtEl>
                                          <p:spTgt spid="26631"/>
                                        </p:tgtEl>
                                      </p:cBhvr>
                                    </p:animEffect>
                                  </p:childTnLst>
                                </p:cTn>
                              </p:par>
                            </p:childTnLst>
                          </p:cTn>
                        </p:par>
                        <p:par>
                          <p:cTn id="60" fill="hold" nodeType="afterGroup">
                            <p:stCondLst>
                              <p:cond delay="6000"/>
                            </p:stCondLst>
                            <p:childTnLst>
                              <p:par>
                                <p:cTn id="61" presetID="12" presetClass="entr" presetSubtype="4" fill="hold" grpId="0" nodeType="afterEffect">
                                  <p:stCondLst>
                                    <p:cond delay="0"/>
                                  </p:stCondLst>
                                  <p:childTnLst>
                                    <p:set>
                                      <p:cBhvr>
                                        <p:cTn id="62" dur="1" fill="hold">
                                          <p:stCondLst>
                                            <p:cond delay="0"/>
                                          </p:stCondLst>
                                        </p:cTn>
                                        <p:tgtEl>
                                          <p:spTgt spid="26632"/>
                                        </p:tgtEl>
                                        <p:attrNameLst>
                                          <p:attrName>style.visibility</p:attrName>
                                        </p:attrNameLst>
                                      </p:cBhvr>
                                      <p:to>
                                        <p:strVal val="visible"/>
                                      </p:to>
                                    </p:set>
                                    <p:animEffect transition="in" filter="slide(fromBottom)">
                                      <p:cBhvr>
                                        <p:cTn id="63" dur="500"/>
                                        <p:tgtEl>
                                          <p:spTgt spid="26632"/>
                                        </p:tgtEl>
                                      </p:cBhvr>
                                    </p:animEffect>
                                  </p:childTnLst>
                                </p:cTn>
                              </p:par>
                            </p:childTnLst>
                          </p:cTn>
                        </p:par>
                        <p:par>
                          <p:cTn id="64" fill="hold" nodeType="afterGroup">
                            <p:stCondLst>
                              <p:cond delay="6500"/>
                            </p:stCondLst>
                            <p:childTnLst>
                              <p:par>
                                <p:cTn id="65" presetID="12" presetClass="entr" presetSubtype="4" fill="hold" grpId="0" nodeType="afterEffect">
                                  <p:stCondLst>
                                    <p:cond delay="0"/>
                                  </p:stCondLst>
                                  <p:childTnLst>
                                    <p:set>
                                      <p:cBhvr>
                                        <p:cTn id="66" dur="1" fill="hold">
                                          <p:stCondLst>
                                            <p:cond delay="0"/>
                                          </p:stCondLst>
                                        </p:cTn>
                                        <p:tgtEl>
                                          <p:spTgt spid="26633"/>
                                        </p:tgtEl>
                                        <p:attrNameLst>
                                          <p:attrName>style.visibility</p:attrName>
                                        </p:attrNameLst>
                                      </p:cBhvr>
                                      <p:to>
                                        <p:strVal val="visible"/>
                                      </p:to>
                                    </p:set>
                                    <p:animEffect transition="in" filter="slide(fromBottom)">
                                      <p:cBhvr>
                                        <p:cTn id="67" dur="500"/>
                                        <p:tgtEl>
                                          <p:spTgt spid="26633"/>
                                        </p:tgtEl>
                                      </p:cBhvr>
                                    </p:animEffect>
                                  </p:childTnLst>
                                </p:cTn>
                              </p:par>
                            </p:childTnLst>
                          </p:cTn>
                        </p:par>
                        <p:par>
                          <p:cTn id="68" fill="hold" nodeType="afterGroup">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26634"/>
                                        </p:tgtEl>
                                        <p:attrNameLst>
                                          <p:attrName>style.visibility</p:attrName>
                                        </p:attrNameLst>
                                      </p:cBhvr>
                                      <p:to>
                                        <p:strVal val="visible"/>
                                      </p:to>
                                    </p:set>
                                    <p:animEffect transition="in" filter="slide(fromBottom)">
                                      <p:cBhvr>
                                        <p:cTn id="71" dur="500"/>
                                        <p:tgtEl>
                                          <p:spTgt spid="26634"/>
                                        </p:tgtEl>
                                      </p:cBhvr>
                                    </p:animEffect>
                                  </p:childTnLst>
                                </p:cTn>
                              </p:par>
                            </p:childTnLst>
                          </p:cTn>
                        </p:par>
                        <p:par>
                          <p:cTn id="72" fill="hold" nodeType="afterGroup">
                            <p:stCondLst>
                              <p:cond delay="7500"/>
                            </p:stCondLst>
                            <p:childTnLst>
                              <p:par>
                                <p:cTn id="73" presetID="17" presetClass="entr" presetSubtype="1" fill="hold" grpId="0" nodeType="afterEffect">
                                  <p:stCondLst>
                                    <p:cond delay="0"/>
                                  </p:stCondLst>
                                  <p:childTnLst>
                                    <p:set>
                                      <p:cBhvr>
                                        <p:cTn id="74" dur="1" fill="hold">
                                          <p:stCondLst>
                                            <p:cond delay="0"/>
                                          </p:stCondLst>
                                        </p:cTn>
                                        <p:tgtEl>
                                          <p:spTgt spid="26649"/>
                                        </p:tgtEl>
                                        <p:attrNameLst>
                                          <p:attrName>style.visibility</p:attrName>
                                        </p:attrNameLst>
                                      </p:cBhvr>
                                      <p:to>
                                        <p:strVal val="visible"/>
                                      </p:to>
                                    </p:set>
                                    <p:anim calcmode="lin" valueType="num">
                                      <p:cBhvr>
                                        <p:cTn id="75" dur="500" fill="hold"/>
                                        <p:tgtEl>
                                          <p:spTgt spid="26649"/>
                                        </p:tgtEl>
                                        <p:attrNameLst>
                                          <p:attrName>ppt_x</p:attrName>
                                        </p:attrNameLst>
                                      </p:cBhvr>
                                      <p:tavLst>
                                        <p:tav tm="0">
                                          <p:val>
                                            <p:strVal val="#ppt_x"/>
                                          </p:val>
                                        </p:tav>
                                        <p:tav tm="100000">
                                          <p:val>
                                            <p:strVal val="#ppt_x"/>
                                          </p:val>
                                        </p:tav>
                                      </p:tavLst>
                                    </p:anim>
                                    <p:anim calcmode="lin" valueType="num">
                                      <p:cBhvr>
                                        <p:cTn id="76" dur="500" fill="hold"/>
                                        <p:tgtEl>
                                          <p:spTgt spid="26649"/>
                                        </p:tgtEl>
                                        <p:attrNameLst>
                                          <p:attrName>ppt_y</p:attrName>
                                        </p:attrNameLst>
                                      </p:cBhvr>
                                      <p:tavLst>
                                        <p:tav tm="0">
                                          <p:val>
                                            <p:strVal val="#ppt_y-#ppt_h/2"/>
                                          </p:val>
                                        </p:tav>
                                        <p:tav tm="100000">
                                          <p:val>
                                            <p:strVal val="#ppt_y"/>
                                          </p:val>
                                        </p:tav>
                                      </p:tavLst>
                                    </p:anim>
                                    <p:anim calcmode="lin" valueType="num">
                                      <p:cBhvr>
                                        <p:cTn id="77" dur="500" fill="hold"/>
                                        <p:tgtEl>
                                          <p:spTgt spid="26649"/>
                                        </p:tgtEl>
                                        <p:attrNameLst>
                                          <p:attrName>ppt_w</p:attrName>
                                        </p:attrNameLst>
                                      </p:cBhvr>
                                      <p:tavLst>
                                        <p:tav tm="0">
                                          <p:val>
                                            <p:strVal val="#ppt_w"/>
                                          </p:val>
                                        </p:tav>
                                        <p:tav tm="100000">
                                          <p:val>
                                            <p:strVal val="#ppt_w"/>
                                          </p:val>
                                        </p:tav>
                                      </p:tavLst>
                                    </p:anim>
                                    <p:anim calcmode="lin" valueType="num">
                                      <p:cBhvr>
                                        <p:cTn id="78" dur="500" fill="hold"/>
                                        <p:tgtEl>
                                          <p:spTgt spid="26649"/>
                                        </p:tgtEl>
                                        <p:attrNameLst>
                                          <p:attrName>ppt_h</p:attrName>
                                        </p:attrNameLst>
                                      </p:cBhvr>
                                      <p:tavLst>
                                        <p:tav tm="0">
                                          <p:val>
                                            <p:fltVal val="0"/>
                                          </p:val>
                                        </p:tav>
                                        <p:tav tm="100000">
                                          <p:val>
                                            <p:strVal val="#ppt_h"/>
                                          </p:val>
                                        </p:tav>
                                      </p:tavLst>
                                    </p:anim>
                                  </p:childTnLst>
                                </p:cTn>
                              </p:par>
                            </p:childTnLst>
                          </p:cTn>
                        </p:par>
                        <p:par>
                          <p:cTn id="79" fill="hold" nodeType="afterGroup">
                            <p:stCondLst>
                              <p:cond delay="8000"/>
                            </p:stCondLst>
                            <p:childTnLst>
                              <p:par>
                                <p:cTn id="80" presetID="17" presetClass="entr" presetSubtype="1" fill="hold" grpId="0" nodeType="afterEffect">
                                  <p:stCondLst>
                                    <p:cond delay="0"/>
                                  </p:stCondLst>
                                  <p:childTnLst>
                                    <p:set>
                                      <p:cBhvr>
                                        <p:cTn id="81" dur="1" fill="hold">
                                          <p:stCondLst>
                                            <p:cond delay="0"/>
                                          </p:stCondLst>
                                        </p:cTn>
                                        <p:tgtEl>
                                          <p:spTgt spid="26651"/>
                                        </p:tgtEl>
                                        <p:attrNameLst>
                                          <p:attrName>style.visibility</p:attrName>
                                        </p:attrNameLst>
                                      </p:cBhvr>
                                      <p:to>
                                        <p:strVal val="visible"/>
                                      </p:to>
                                    </p:set>
                                    <p:anim calcmode="lin" valueType="num">
                                      <p:cBhvr>
                                        <p:cTn id="82" dur="500" fill="hold"/>
                                        <p:tgtEl>
                                          <p:spTgt spid="26651"/>
                                        </p:tgtEl>
                                        <p:attrNameLst>
                                          <p:attrName>ppt_x</p:attrName>
                                        </p:attrNameLst>
                                      </p:cBhvr>
                                      <p:tavLst>
                                        <p:tav tm="0">
                                          <p:val>
                                            <p:strVal val="#ppt_x"/>
                                          </p:val>
                                        </p:tav>
                                        <p:tav tm="100000">
                                          <p:val>
                                            <p:strVal val="#ppt_x"/>
                                          </p:val>
                                        </p:tav>
                                      </p:tavLst>
                                    </p:anim>
                                    <p:anim calcmode="lin" valueType="num">
                                      <p:cBhvr>
                                        <p:cTn id="83" dur="500" fill="hold"/>
                                        <p:tgtEl>
                                          <p:spTgt spid="26651"/>
                                        </p:tgtEl>
                                        <p:attrNameLst>
                                          <p:attrName>ppt_y</p:attrName>
                                        </p:attrNameLst>
                                      </p:cBhvr>
                                      <p:tavLst>
                                        <p:tav tm="0">
                                          <p:val>
                                            <p:strVal val="#ppt_y-#ppt_h/2"/>
                                          </p:val>
                                        </p:tav>
                                        <p:tav tm="100000">
                                          <p:val>
                                            <p:strVal val="#ppt_y"/>
                                          </p:val>
                                        </p:tav>
                                      </p:tavLst>
                                    </p:anim>
                                    <p:anim calcmode="lin" valueType="num">
                                      <p:cBhvr>
                                        <p:cTn id="84" dur="500" fill="hold"/>
                                        <p:tgtEl>
                                          <p:spTgt spid="26651"/>
                                        </p:tgtEl>
                                        <p:attrNameLst>
                                          <p:attrName>ppt_w</p:attrName>
                                        </p:attrNameLst>
                                      </p:cBhvr>
                                      <p:tavLst>
                                        <p:tav tm="0">
                                          <p:val>
                                            <p:strVal val="#ppt_w"/>
                                          </p:val>
                                        </p:tav>
                                        <p:tav tm="100000">
                                          <p:val>
                                            <p:strVal val="#ppt_w"/>
                                          </p:val>
                                        </p:tav>
                                      </p:tavLst>
                                    </p:anim>
                                    <p:anim calcmode="lin" valueType="num">
                                      <p:cBhvr>
                                        <p:cTn id="85" dur="500" fill="hold"/>
                                        <p:tgtEl>
                                          <p:spTgt spid="266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27" grpId="0" autoUpdateAnimBg="0"/>
      <p:bldP spid="26628" grpId="0" autoUpdateAnimBg="0"/>
      <p:bldP spid="26629" grpId="0" autoUpdateAnimBg="0"/>
      <p:bldP spid="26630" grpId="0" autoUpdateAnimBg="0"/>
      <p:bldP spid="26631" grpId="0" autoUpdateAnimBg="0"/>
      <p:bldP spid="26632" grpId="0" autoUpdateAnimBg="0"/>
      <p:bldP spid="26633" grpId="0" autoUpdateAnimBg="0"/>
      <p:bldP spid="26634" grpId="0" autoUpdateAnimBg="0"/>
      <p:bldP spid="26635" grpId="0" autoUpdateAnimBg="0"/>
      <p:bldP spid="26636" grpId="0" autoUpdateAnimBg="0"/>
      <p:bldP spid="26648" grpId="0" animBg="1"/>
      <p:bldP spid="26649" grpId="0" animBg="1"/>
      <p:bldP spid="26650" grpId="0" autoUpdateAnimBg="0"/>
      <p:bldP spid="2665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0" y="137031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 name="五边形 2"/>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4" name="矩形 3"/>
          <p:cNvSpPr/>
          <p:nvPr/>
        </p:nvSpPr>
        <p:spPr>
          <a:xfrm>
            <a:off x="4536518" y="795460"/>
            <a:ext cx="3121136" cy="400110"/>
          </a:xfrm>
          <a:prstGeom prst="rect">
            <a:avLst/>
          </a:prstGeom>
        </p:spPr>
        <p:txBody>
          <a:bodyPr wrap="square">
            <a:spAutoFit/>
          </a:bodyPr>
          <a:lstStyle/>
          <a:p>
            <a:pPr>
              <a:spcBef>
                <a:spcPct val="50000"/>
              </a:spcBef>
              <a:buClr>
                <a:srgbClr val="FF3300"/>
              </a:buClr>
              <a:buFont typeface="华文楷体" charset="-122"/>
              <a:buNone/>
            </a:pPr>
            <a:r>
              <a:rPr lang="zh-CN" altLang="en-US" sz="2000" b="1" dirty="0" smtClean="0">
                <a:solidFill>
                  <a:srgbClr val="000000"/>
                </a:solidFill>
                <a:latin typeface="Microsoft YaHei" charset="0"/>
                <a:ea typeface="Microsoft YaHei" charset="0"/>
                <a:cs typeface="Microsoft YaHei" charset="0"/>
              </a:rPr>
              <a:t>生产关系反作用于生产力</a:t>
            </a:r>
            <a:endParaRPr lang="zh-CN" altLang="en-US" sz="2000" b="1" dirty="0">
              <a:solidFill>
                <a:srgbClr val="000000"/>
              </a:solidFill>
              <a:latin typeface="Microsoft YaHei" charset="0"/>
              <a:ea typeface="Microsoft YaHei" charset="0"/>
              <a:cs typeface="Microsoft YaHei" charset="0"/>
            </a:endParaRPr>
          </a:p>
        </p:txBody>
      </p:sp>
      <p:grpSp>
        <p:nvGrpSpPr>
          <p:cNvPr id="13" name="Group 2"/>
          <p:cNvGrpSpPr>
            <a:grpSpLocks/>
          </p:cNvGrpSpPr>
          <p:nvPr/>
        </p:nvGrpSpPr>
        <p:grpSpPr bwMode="auto">
          <a:xfrm>
            <a:off x="2849182" y="1945174"/>
            <a:ext cx="6341424" cy="1268423"/>
            <a:chOff x="0" y="0"/>
            <a:chExt cx="1440" cy="448"/>
          </a:xfrm>
        </p:grpSpPr>
        <p:sp>
          <p:nvSpPr>
            <p:cNvPr id="14" name="Freeform 10"/>
            <p:cNvSpPr>
              <a:spLocks/>
            </p:cNvSpPr>
            <p:nvPr/>
          </p:nvSpPr>
          <p:spPr bwMode="auto">
            <a:xfrm>
              <a:off x="85" y="258"/>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Rectangle 11"/>
            <p:cNvSpPr>
              <a:spLocks noChangeArrowheads="1"/>
            </p:cNvSpPr>
            <p:nvPr/>
          </p:nvSpPr>
          <p:spPr bwMode="auto">
            <a:xfrm>
              <a:off x="0" y="0"/>
              <a:ext cx="1440" cy="393"/>
            </a:xfrm>
            <a:prstGeom prst="rect">
              <a:avLst/>
            </a:prstGeom>
            <a:gradFill rotWithShape="1">
              <a:gsLst>
                <a:gs pos="12000">
                  <a:schemeClr val="accent6">
                    <a:lumMod val="40000"/>
                    <a:lumOff val="60000"/>
                  </a:schemeClr>
                </a:gs>
                <a:gs pos="66000">
                  <a:srgbClr val="B48EB2"/>
                </a:gs>
              </a:gsLst>
              <a:lin ang="18900000" scaled="1"/>
            </a:gradFill>
            <a:ln w="9525">
              <a:noFill/>
              <a:miter lim="800000"/>
              <a:headEnd/>
              <a:tailEnd/>
            </a:ln>
          </p:spPr>
          <p:txBody>
            <a:bodyPr wrap="none" anchor="ctr"/>
            <a:lstStyle/>
            <a:p>
              <a:pPr algn="ctr" eaLnBrk="0" hangingPunct="0">
                <a:buFont typeface="Arial" pitchFamily="34" charset="0"/>
                <a:buNone/>
                <a:defRPr/>
              </a:pPr>
              <a:endParaRPr lang="zh-CN" altLang="en-US" b="1">
                <a:solidFill>
                  <a:schemeClr val="bg1"/>
                </a:solidFill>
                <a:effectLst>
                  <a:outerShdw blurRad="38100" dist="38100" dir="2700000" algn="tl">
                    <a:srgbClr val="000000"/>
                  </a:outerShdw>
                </a:effectLst>
                <a:latin typeface="Tahoma" pitchFamily="34" charset="0"/>
                <a:ea typeface="黑体" pitchFamily="2" charset="-122"/>
              </a:endParaRPr>
            </a:p>
          </p:txBody>
        </p:sp>
      </p:grpSp>
      <p:sp>
        <p:nvSpPr>
          <p:cNvPr id="16" name="Text Box 6"/>
          <p:cNvSpPr txBox="1">
            <a:spLocks noChangeArrowheads="1"/>
          </p:cNvSpPr>
          <p:nvPr/>
        </p:nvSpPr>
        <p:spPr bwMode="auto">
          <a:xfrm>
            <a:off x="2849183" y="1962915"/>
            <a:ext cx="649580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None/>
            </a:pPr>
            <a:r>
              <a:rPr lang="zh-CN" altLang="en-US" sz="3200" b="1" dirty="0">
                <a:solidFill>
                  <a:schemeClr val="tx2"/>
                </a:solidFill>
                <a:latin typeface="华文隶书" charset="0"/>
                <a:ea typeface="华文隶书" charset="0"/>
              </a:rPr>
              <a:t>Ａ</a:t>
            </a:r>
            <a:r>
              <a:rPr lang="en-US" altLang="zh-CN" sz="3200" b="1" dirty="0">
                <a:solidFill>
                  <a:schemeClr val="tx2"/>
                </a:solidFill>
                <a:latin typeface="华文隶书" charset="0"/>
                <a:ea typeface="华文隶书" charset="0"/>
              </a:rPr>
              <a:t>.</a:t>
            </a:r>
            <a:r>
              <a:rPr lang="zh-CN" altLang="en-US" sz="3200" b="1" dirty="0">
                <a:solidFill>
                  <a:schemeClr val="tx2"/>
                </a:solidFill>
                <a:latin typeface="华文隶书" charset="0"/>
                <a:ea typeface="华文隶书" charset="0"/>
              </a:rPr>
              <a:t>当生产关系适应生产力状况时，对生产力的发展起促进作用</a:t>
            </a:r>
          </a:p>
        </p:txBody>
      </p:sp>
      <p:sp>
        <p:nvSpPr>
          <p:cNvPr id="17" name="Text Box 23"/>
          <p:cNvSpPr txBox="1">
            <a:spLocks noChangeArrowheads="1"/>
          </p:cNvSpPr>
          <p:nvPr/>
        </p:nvSpPr>
        <p:spPr bwMode="auto">
          <a:xfrm>
            <a:off x="3206192" y="5539822"/>
            <a:ext cx="1709452" cy="461665"/>
          </a:xfrm>
          <a:prstGeom prst="rect">
            <a:avLst/>
          </a:prstGeom>
          <a:solidFill>
            <a:srgbClr val="5B1A56">
              <a:alpha val="74000"/>
            </a:srgbClr>
          </a:solidFill>
          <a:ln>
            <a:noFill/>
          </a:ln>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50000"/>
              </a:spcBef>
              <a:buFontTx/>
              <a:buNone/>
            </a:pPr>
            <a:r>
              <a:rPr lang="zh-CN" altLang="en-US" b="1">
                <a:solidFill>
                  <a:schemeClr val="bg1"/>
                </a:solidFill>
                <a:latin typeface="Times New Roman" charset="0"/>
                <a:ea typeface="宋体" charset="0"/>
              </a:rPr>
              <a:t>生产关系</a:t>
            </a:r>
          </a:p>
        </p:txBody>
      </p:sp>
      <p:sp>
        <p:nvSpPr>
          <p:cNvPr id="18" name="Text Box 24"/>
          <p:cNvSpPr txBox="1">
            <a:spLocks noChangeArrowheads="1"/>
          </p:cNvSpPr>
          <p:nvPr/>
        </p:nvSpPr>
        <p:spPr bwMode="auto">
          <a:xfrm>
            <a:off x="3196562" y="3945773"/>
            <a:ext cx="1367834" cy="461665"/>
          </a:xfrm>
          <a:prstGeom prst="rect">
            <a:avLst/>
          </a:prstGeom>
          <a:solidFill>
            <a:srgbClr val="5B1A56">
              <a:alpha val="74000"/>
            </a:srgbClr>
          </a:solidFill>
          <a:ln>
            <a:noFill/>
          </a:ln>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50000"/>
              </a:spcBef>
              <a:buFontTx/>
              <a:buNone/>
            </a:pPr>
            <a:r>
              <a:rPr lang="zh-CN" altLang="en-US" b="1" dirty="0">
                <a:solidFill>
                  <a:schemeClr val="bg1"/>
                </a:solidFill>
                <a:latin typeface="Times New Roman" charset="0"/>
                <a:ea typeface="宋体" charset="0"/>
              </a:rPr>
              <a:t>生产力</a:t>
            </a:r>
          </a:p>
        </p:txBody>
      </p:sp>
      <p:pic>
        <p:nvPicPr>
          <p:cNvPr id="19" name="Picture 25" descr="BRA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281" y="3260992"/>
            <a:ext cx="3152008" cy="25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26"/>
          <p:cNvSpPr>
            <a:spLocks noChangeArrowheads="1"/>
          </p:cNvSpPr>
          <p:nvPr/>
        </p:nvSpPr>
        <p:spPr bwMode="auto">
          <a:xfrm>
            <a:off x="8474174" y="3722707"/>
            <a:ext cx="1328388" cy="994591"/>
          </a:xfrm>
          <a:prstGeom prst="wedgeEllipseCallout">
            <a:avLst>
              <a:gd name="adj1" fmla="val -113375"/>
              <a:gd name="adj2" fmla="val 48306"/>
            </a:avLst>
          </a:prstGeom>
          <a:solidFill>
            <a:srgbClr val="5B1A56">
              <a:alpha val="77000"/>
            </a:srgbClr>
          </a:solidFill>
          <a:ln w="9525">
            <a:solidFill>
              <a:srgbClr val="D3F6FD"/>
            </a:solidFill>
            <a:miter lim="800000"/>
            <a:headEnd/>
            <a:tailEnd/>
          </a:ln>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r>
              <a:rPr lang="en-US" altLang="zh-CN" sz="1800" dirty="0">
                <a:solidFill>
                  <a:schemeClr val="bg1"/>
                </a:solidFill>
                <a:latin typeface="Times New Roman" charset="0"/>
                <a:ea typeface="方正大黑简体" charset="0"/>
                <a:cs typeface="方正大黑简体" charset="0"/>
              </a:rPr>
              <a:t>  </a:t>
            </a:r>
            <a:r>
              <a:rPr lang="zh-CN" altLang="en-US" sz="1800" b="1" dirty="0">
                <a:solidFill>
                  <a:schemeClr val="accent4">
                    <a:lumMod val="60000"/>
                    <a:lumOff val="40000"/>
                  </a:schemeClr>
                </a:solidFill>
                <a:latin typeface="Times New Roman" charset="0"/>
                <a:ea typeface="宋体" charset="0"/>
              </a:rPr>
              <a:t>真舒服！</a:t>
            </a:r>
          </a:p>
        </p:txBody>
      </p:sp>
      <p:sp>
        <p:nvSpPr>
          <p:cNvPr id="21" name="Line 27"/>
          <p:cNvSpPr>
            <a:spLocks noChangeShapeType="1"/>
          </p:cNvSpPr>
          <p:nvPr/>
        </p:nvSpPr>
        <p:spPr bwMode="auto">
          <a:xfrm>
            <a:off x="4655944" y="4186330"/>
            <a:ext cx="9088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AutoShape 28"/>
          <p:cNvSpPr>
            <a:spLocks/>
          </p:cNvSpPr>
          <p:nvPr/>
        </p:nvSpPr>
        <p:spPr bwMode="auto">
          <a:xfrm>
            <a:off x="5925006" y="5770654"/>
            <a:ext cx="1188557" cy="435134"/>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4">
              <a:lumMod val="75000"/>
            </a:schemeClr>
          </a:solidFill>
          <a:ln w="19050" cmpd="sng">
            <a:solidFill>
              <a:schemeClr val="tx1"/>
            </a:solidFill>
            <a:round/>
            <a:headEnd/>
            <a:tailEnd/>
          </a:ln>
        </p:spPr>
        <p:txBody>
          <a:bodyPr wrap="none" anchor="ctr"/>
          <a:lstStyle/>
          <a:p>
            <a:endParaRPr lang="zh-CN" altLang="en-US"/>
          </a:p>
        </p:txBody>
      </p:sp>
      <p:sp>
        <p:nvSpPr>
          <p:cNvPr id="23" name="Line 29"/>
          <p:cNvSpPr>
            <a:spLocks noChangeShapeType="1"/>
          </p:cNvSpPr>
          <p:nvPr/>
        </p:nvSpPr>
        <p:spPr bwMode="auto">
          <a:xfrm flipH="1">
            <a:off x="4973040" y="5770654"/>
            <a:ext cx="69915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858503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85549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社会存在与社会意识</a:t>
            </a:r>
          </a:p>
        </p:txBody>
      </p:sp>
    </p:spTree>
    <p:extLst>
      <p:ext uri="{BB962C8B-B14F-4D97-AF65-F5344CB8AC3E}">
        <p14:creationId xmlns:p14="http://schemas.microsoft.com/office/powerpoint/2010/main" val="1832064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424114" y="909638"/>
            <a:ext cx="7127875" cy="5256212"/>
          </a:xfrm>
          <a:prstGeom prst="rect">
            <a:avLst/>
          </a:prstGeom>
          <a:gradFill rotWithShape="1">
            <a:gsLst>
              <a:gs pos="39000">
                <a:srgbClr val="B48EB2"/>
              </a:gs>
              <a:gs pos="50000">
                <a:schemeClr val="bg1"/>
              </a:gs>
              <a:gs pos="100000">
                <a:srgbClr val="99CCFF"/>
              </a:gs>
            </a:gsLst>
            <a:lin ang="5400000" scaled="1"/>
          </a:gradFill>
          <a:ln w="9525">
            <a:noFill/>
            <a:miter lim="800000"/>
            <a:headEnd/>
            <a:tailEnd/>
          </a:ln>
          <a:effectLst>
            <a:softEdge rad="0"/>
          </a:effectLst>
        </p:spPr>
        <p:txBody>
          <a:bodyPr wrap="none" anchor="ctr"/>
          <a:lstStyle/>
          <a:p>
            <a:pPr>
              <a:buFont typeface="Arial" pitchFamily="34" charset="0"/>
              <a:buNone/>
              <a:defRPr/>
            </a:pPr>
            <a:endParaRPr lang="zh-CN" altLang="en-US" dirty="0">
              <a:latin typeface="Arial" pitchFamily="34" charset="0"/>
              <a:ea typeface="宋体" pitchFamily="2" charset="-122"/>
            </a:endParaRPr>
          </a:p>
        </p:txBody>
      </p:sp>
      <p:sp>
        <p:nvSpPr>
          <p:cNvPr id="25603" name="Text Box 3"/>
          <p:cNvSpPr txBox="1">
            <a:spLocks noChangeArrowheads="1"/>
          </p:cNvSpPr>
          <p:nvPr/>
        </p:nvSpPr>
        <p:spPr bwMode="auto">
          <a:xfrm>
            <a:off x="5988051" y="1341438"/>
            <a:ext cx="3600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lnSpc>
                <a:spcPct val="150000"/>
              </a:lnSpc>
              <a:spcBef>
                <a:spcPct val="50000"/>
              </a:spcBef>
              <a:buFontTx/>
              <a:buNone/>
            </a:pPr>
            <a:r>
              <a:rPr lang="zh-CN" altLang="en-US" sz="3600" b="1" smtClean="0">
                <a:ea typeface="宋体" charset="0"/>
              </a:rPr>
              <a:t>中国农村改革三十年三大跨越</a:t>
            </a:r>
            <a:endParaRPr lang="zh-CN" altLang="en-US" sz="3600" b="1" dirty="0">
              <a:ea typeface="宋体" charset="0"/>
            </a:endParaRPr>
          </a:p>
        </p:txBody>
      </p:sp>
      <p:pic>
        <p:nvPicPr>
          <p:cNvPr id="25604" name="Picture 4" descr="W0200609045896819298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341438"/>
            <a:ext cx="338455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descr="W0200609045896818698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909639"/>
            <a:ext cx="33829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W0200609045896822186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3502026"/>
            <a:ext cx="33845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W0200609045896821339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3502026"/>
            <a:ext cx="33829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W0200609045896824490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1538" y="3860801"/>
            <a:ext cx="360045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descr="W0200609045896823593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8" y="3502026"/>
            <a:ext cx="36004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Oval 10"/>
          <p:cNvSpPr>
            <a:spLocks noChangeArrowheads="1"/>
          </p:cNvSpPr>
          <p:nvPr/>
        </p:nvSpPr>
        <p:spPr bwMode="auto">
          <a:xfrm>
            <a:off x="5448301" y="2349501"/>
            <a:ext cx="1008063" cy="12239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r>
              <a:rPr lang="zh-CN" altLang="en-US" sz="4800" b="1" dirty="0">
                <a:solidFill>
                  <a:srgbClr val="5B1A56"/>
                </a:solidFill>
                <a:ea typeface="宋体" charset="0"/>
              </a:rPr>
              <a:t>资料</a:t>
            </a:r>
          </a:p>
        </p:txBody>
      </p:sp>
      <p:sp>
        <p:nvSpPr>
          <p:cNvPr id="11" name="五边形 10"/>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54873798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0" y="137031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3" name="五边形 2"/>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
        <p:nvSpPr>
          <p:cNvPr id="4" name="矩形 3"/>
          <p:cNvSpPr/>
          <p:nvPr/>
        </p:nvSpPr>
        <p:spPr>
          <a:xfrm>
            <a:off x="4536518" y="795460"/>
            <a:ext cx="3121136" cy="400110"/>
          </a:xfrm>
          <a:prstGeom prst="rect">
            <a:avLst/>
          </a:prstGeom>
        </p:spPr>
        <p:txBody>
          <a:bodyPr wrap="square">
            <a:spAutoFit/>
          </a:bodyPr>
          <a:lstStyle/>
          <a:p>
            <a:pPr>
              <a:spcBef>
                <a:spcPct val="50000"/>
              </a:spcBef>
              <a:buClr>
                <a:srgbClr val="FF3300"/>
              </a:buClr>
              <a:buFont typeface="华文楷体" charset="-122"/>
              <a:buNone/>
            </a:pPr>
            <a:r>
              <a:rPr lang="zh-CN" altLang="en-US" sz="2000" b="1" dirty="0" smtClean="0">
                <a:solidFill>
                  <a:srgbClr val="000000"/>
                </a:solidFill>
                <a:latin typeface="Microsoft YaHei" charset="0"/>
                <a:ea typeface="Microsoft YaHei" charset="0"/>
                <a:cs typeface="Microsoft YaHei" charset="0"/>
              </a:rPr>
              <a:t>生产关系反作用于生产力</a:t>
            </a:r>
            <a:endParaRPr lang="zh-CN" altLang="en-US" sz="2000" b="1" dirty="0">
              <a:solidFill>
                <a:srgbClr val="000000"/>
              </a:solidFill>
              <a:latin typeface="Microsoft YaHei" charset="0"/>
              <a:ea typeface="Microsoft YaHei" charset="0"/>
              <a:cs typeface="Microsoft YaHei" charset="0"/>
            </a:endParaRPr>
          </a:p>
        </p:txBody>
      </p:sp>
      <p:grpSp>
        <p:nvGrpSpPr>
          <p:cNvPr id="5" name="Group 2"/>
          <p:cNvGrpSpPr>
            <a:grpSpLocks/>
          </p:cNvGrpSpPr>
          <p:nvPr/>
        </p:nvGrpSpPr>
        <p:grpSpPr bwMode="auto">
          <a:xfrm>
            <a:off x="2849182" y="1945174"/>
            <a:ext cx="6341424" cy="1268423"/>
            <a:chOff x="0" y="0"/>
            <a:chExt cx="1440" cy="448"/>
          </a:xfrm>
        </p:grpSpPr>
        <p:sp>
          <p:nvSpPr>
            <p:cNvPr id="6" name="Freeform 10"/>
            <p:cNvSpPr>
              <a:spLocks/>
            </p:cNvSpPr>
            <p:nvPr/>
          </p:nvSpPr>
          <p:spPr bwMode="auto">
            <a:xfrm>
              <a:off x="85" y="258"/>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11"/>
            <p:cNvSpPr>
              <a:spLocks noChangeArrowheads="1"/>
            </p:cNvSpPr>
            <p:nvPr/>
          </p:nvSpPr>
          <p:spPr bwMode="auto">
            <a:xfrm>
              <a:off x="0" y="0"/>
              <a:ext cx="1440" cy="393"/>
            </a:xfrm>
            <a:prstGeom prst="rect">
              <a:avLst/>
            </a:prstGeom>
            <a:gradFill rotWithShape="1">
              <a:gsLst>
                <a:gs pos="12000">
                  <a:schemeClr val="accent6">
                    <a:lumMod val="40000"/>
                    <a:lumOff val="60000"/>
                  </a:schemeClr>
                </a:gs>
                <a:gs pos="66000">
                  <a:srgbClr val="B48EB2"/>
                </a:gs>
              </a:gsLst>
              <a:lin ang="18900000" scaled="1"/>
            </a:gradFill>
            <a:ln w="9525">
              <a:noFill/>
              <a:miter lim="800000"/>
              <a:headEnd/>
              <a:tailEnd/>
            </a:ln>
          </p:spPr>
          <p:txBody>
            <a:bodyPr wrap="none" anchor="ctr"/>
            <a:lstStyle/>
            <a:p>
              <a:pPr algn="ctr" eaLnBrk="0" hangingPunct="0">
                <a:buFont typeface="Arial" pitchFamily="34" charset="0"/>
                <a:buNone/>
                <a:defRPr/>
              </a:pPr>
              <a:endParaRPr lang="zh-CN" altLang="en-US" b="1" dirty="0">
                <a:solidFill>
                  <a:schemeClr val="bg1"/>
                </a:solidFill>
                <a:effectLst>
                  <a:outerShdw blurRad="38100" dist="38100" dir="2700000" algn="tl">
                    <a:srgbClr val="000000"/>
                  </a:outerShdw>
                </a:effectLst>
                <a:latin typeface="Tahoma" pitchFamily="34" charset="0"/>
                <a:ea typeface="黑体" pitchFamily="2" charset="-122"/>
              </a:endParaRPr>
            </a:p>
          </p:txBody>
        </p:sp>
      </p:grpSp>
      <p:sp>
        <p:nvSpPr>
          <p:cNvPr id="8" name="矩形 7"/>
          <p:cNvSpPr/>
          <p:nvPr/>
        </p:nvSpPr>
        <p:spPr>
          <a:xfrm>
            <a:off x="3049086" y="2024470"/>
            <a:ext cx="6096000" cy="954107"/>
          </a:xfrm>
          <a:prstGeom prst="rect">
            <a:avLst/>
          </a:prstGeom>
        </p:spPr>
        <p:txBody>
          <a:bodyPr>
            <a:spAutoFit/>
          </a:bodyPr>
          <a:lstStyle/>
          <a:p>
            <a:pPr>
              <a:spcBef>
                <a:spcPct val="50000"/>
              </a:spcBef>
              <a:buFontTx/>
              <a:buNone/>
            </a:pPr>
            <a:r>
              <a:rPr lang="zh-CN" altLang="en-US" sz="2800" b="1" dirty="0" smtClean="0">
                <a:solidFill>
                  <a:srgbClr val="003300"/>
                </a:solidFill>
                <a:latin typeface="华文隶书" charset="0"/>
                <a:ea typeface="华文隶书" charset="0"/>
              </a:rPr>
              <a:t>Ｂ</a:t>
            </a:r>
            <a:r>
              <a:rPr lang="en-US" altLang="zh-CN" sz="2800" b="1" dirty="0" smtClean="0">
                <a:solidFill>
                  <a:srgbClr val="003300"/>
                </a:solidFill>
                <a:latin typeface="华文隶书" charset="0"/>
                <a:ea typeface="华文隶书" charset="0"/>
              </a:rPr>
              <a:t>. </a:t>
            </a:r>
            <a:r>
              <a:rPr lang="zh-CN" altLang="en-US" sz="2800" b="1" dirty="0" smtClean="0">
                <a:solidFill>
                  <a:srgbClr val="003300"/>
                </a:solidFill>
                <a:latin typeface="华文隶书" charset="0"/>
                <a:ea typeface="华文隶书" charset="0"/>
              </a:rPr>
              <a:t>当生产关系不适合生产力状况时，它对生产力的发展起阻碍作用</a:t>
            </a:r>
            <a:endParaRPr lang="zh-CN" altLang="en-US" sz="2800" b="1" dirty="0">
              <a:solidFill>
                <a:srgbClr val="003300"/>
              </a:solidFill>
              <a:latin typeface="华文隶书" charset="0"/>
              <a:ea typeface="华文隶书" charset="0"/>
            </a:endParaRPr>
          </a:p>
        </p:txBody>
      </p:sp>
      <p:pic>
        <p:nvPicPr>
          <p:cNvPr id="9" name="Picture 25" descr="TRE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055" y="3137171"/>
            <a:ext cx="3506341" cy="2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26"/>
          <p:cNvSpPr>
            <a:spLocks noChangeArrowheads="1"/>
          </p:cNvSpPr>
          <p:nvPr/>
        </p:nvSpPr>
        <p:spPr bwMode="auto">
          <a:xfrm>
            <a:off x="8688388" y="5098383"/>
            <a:ext cx="1092139" cy="443579"/>
          </a:xfrm>
          <a:prstGeom prst="wedgeEllipseCallout">
            <a:avLst>
              <a:gd name="adj1" fmla="val -107894"/>
              <a:gd name="adj2" fmla="val -60579"/>
            </a:avLst>
          </a:prstGeom>
          <a:solidFill>
            <a:srgbClr val="C4E4E6"/>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r>
              <a:rPr lang="en-US" altLang="zh-CN" sz="1800" dirty="0">
                <a:solidFill>
                  <a:srgbClr val="FF5050"/>
                </a:solidFill>
                <a:latin typeface="Times New Roman" charset="0"/>
                <a:ea typeface="方正大黑简体" charset="0"/>
                <a:cs typeface="方正大黑简体" charset="0"/>
              </a:rPr>
              <a:t>   </a:t>
            </a:r>
            <a:r>
              <a:rPr lang="zh-CN" altLang="en-US" sz="1800" b="1" dirty="0">
                <a:solidFill>
                  <a:srgbClr val="FF0000"/>
                </a:solidFill>
                <a:latin typeface="Times New Roman" charset="0"/>
                <a:ea typeface="宋体" charset="0"/>
              </a:rPr>
              <a:t>真难受！</a:t>
            </a:r>
          </a:p>
        </p:txBody>
      </p:sp>
      <p:sp>
        <p:nvSpPr>
          <p:cNvPr id="11" name="Line 27"/>
          <p:cNvSpPr>
            <a:spLocks noChangeShapeType="1"/>
          </p:cNvSpPr>
          <p:nvPr/>
        </p:nvSpPr>
        <p:spPr bwMode="auto">
          <a:xfrm flipH="1">
            <a:off x="4732850" y="6052472"/>
            <a:ext cx="6897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28"/>
          <p:cNvSpPr txBox="1">
            <a:spLocks noChangeArrowheads="1"/>
          </p:cNvSpPr>
          <p:nvPr/>
        </p:nvSpPr>
        <p:spPr bwMode="auto">
          <a:xfrm>
            <a:off x="2964270" y="5807248"/>
            <a:ext cx="1582806" cy="461665"/>
          </a:xfrm>
          <a:prstGeom prst="rect">
            <a:avLst/>
          </a:prstGeom>
          <a:solidFill>
            <a:srgbClr val="C4E4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50000"/>
              </a:spcBef>
              <a:buFontTx/>
              <a:buNone/>
            </a:pPr>
            <a:r>
              <a:rPr lang="zh-CN" altLang="en-US" b="1">
                <a:latin typeface="Times New Roman" charset="0"/>
                <a:ea typeface="宋体" charset="0"/>
              </a:rPr>
              <a:t>生产关系</a:t>
            </a:r>
          </a:p>
        </p:txBody>
      </p:sp>
      <p:sp>
        <p:nvSpPr>
          <p:cNvPr id="13" name="Text Box 29"/>
          <p:cNvSpPr txBox="1">
            <a:spLocks noChangeArrowheads="1"/>
          </p:cNvSpPr>
          <p:nvPr/>
        </p:nvSpPr>
        <p:spPr bwMode="auto">
          <a:xfrm>
            <a:off x="2107869" y="3932835"/>
            <a:ext cx="1265565" cy="461665"/>
          </a:xfrm>
          <a:prstGeom prst="rect">
            <a:avLst/>
          </a:prstGeom>
          <a:solidFill>
            <a:srgbClr val="C4E4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50000"/>
              </a:spcBef>
              <a:buFontTx/>
              <a:buNone/>
            </a:pPr>
            <a:r>
              <a:rPr lang="zh-CN" altLang="en-US" b="1">
                <a:latin typeface="Times New Roman" charset="0"/>
                <a:ea typeface="宋体" charset="0"/>
              </a:rPr>
              <a:t>生产力</a:t>
            </a:r>
          </a:p>
        </p:txBody>
      </p:sp>
      <p:sp>
        <p:nvSpPr>
          <p:cNvPr id="14" name="Line 30"/>
          <p:cNvSpPr>
            <a:spLocks noChangeShapeType="1"/>
          </p:cNvSpPr>
          <p:nvPr/>
        </p:nvSpPr>
        <p:spPr bwMode="auto">
          <a:xfrm>
            <a:off x="3425303" y="4155887"/>
            <a:ext cx="13220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13"/>
          <p:cNvGrpSpPr>
            <a:grpSpLocks/>
          </p:cNvGrpSpPr>
          <p:nvPr/>
        </p:nvGrpSpPr>
        <p:grpSpPr bwMode="auto">
          <a:xfrm>
            <a:off x="5448231" y="5908179"/>
            <a:ext cx="1551988" cy="505027"/>
            <a:chOff x="0" y="0"/>
            <a:chExt cx="816" cy="336"/>
          </a:xfrm>
        </p:grpSpPr>
        <p:sp>
          <p:nvSpPr>
            <p:cNvPr id="16" name="AutoShape 32"/>
            <p:cNvSpPr>
              <a:spLocks noChangeArrowheads="1"/>
            </p:cNvSpPr>
            <p:nvPr/>
          </p:nvSpPr>
          <p:spPr bwMode="auto">
            <a:xfrm rot="-4233598">
              <a:off x="24" y="-24"/>
              <a:ext cx="144" cy="192"/>
            </a:xfrm>
            <a:prstGeom prst="triangle">
              <a:avLst>
                <a:gd name="adj" fmla="val 73551"/>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grpSp>
          <p:nvGrpSpPr>
            <p:cNvPr id="17" name="Group 15"/>
            <p:cNvGrpSpPr>
              <a:grpSpLocks/>
            </p:cNvGrpSpPr>
            <p:nvPr/>
          </p:nvGrpSpPr>
          <p:grpSpPr bwMode="auto">
            <a:xfrm>
              <a:off x="0" y="0"/>
              <a:ext cx="816" cy="336"/>
              <a:chOff x="0" y="0"/>
              <a:chExt cx="816" cy="336"/>
            </a:xfrm>
          </p:grpSpPr>
          <p:sp>
            <p:nvSpPr>
              <p:cNvPr id="18" name="AutoShape 34"/>
              <p:cNvSpPr>
                <a:spLocks/>
              </p:cNvSpPr>
              <p:nvPr/>
            </p:nvSpPr>
            <p:spPr bwMode="auto">
              <a:xfrm>
                <a:off x="0" y="0"/>
                <a:ext cx="816"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9900"/>
              </a:solidFill>
              <a:ln w="9525" cmpd="sng">
                <a:solidFill>
                  <a:schemeClr val="tx1"/>
                </a:solidFill>
                <a:round/>
                <a:headEnd/>
                <a:tailEnd/>
              </a:ln>
            </p:spPr>
            <p:txBody>
              <a:bodyPr wrap="none" anchor="ctr"/>
              <a:lstStyle/>
              <a:p>
                <a:endParaRPr lang="zh-CN" altLang="en-US"/>
              </a:p>
            </p:txBody>
          </p:sp>
          <p:sp>
            <p:nvSpPr>
              <p:cNvPr id="19" name="Freeform 35"/>
              <p:cNvSpPr>
                <a:spLocks/>
              </p:cNvSpPr>
              <p:nvPr/>
            </p:nvSpPr>
            <p:spPr bwMode="auto">
              <a:xfrm>
                <a:off x="672" y="0"/>
                <a:ext cx="56" cy="240"/>
              </a:xfrm>
              <a:custGeom>
                <a:avLst/>
                <a:gdLst>
                  <a:gd name="T0" fmla="*/ 56 w 56"/>
                  <a:gd name="T1" fmla="*/ 0 h 240"/>
                  <a:gd name="T2" fmla="*/ 8 w 56"/>
                  <a:gd name="T3" fmla="*/ 144 h 240"/>
                  <a:gd name="T4" fmla="*/ 8 w 56"/>
                  <a:gd name="T5" fmla="*/ 240 h 240"/>
                  <a:gd name="T6" fmla="*/ 0 60000 65536"/>
                  <a:gd name="T7" fmla="*/ 0 60000 65536"/>
                  <a:gd name="T8" fmla="*/ 0 60000 65536"/>
                  <a:gd name="T9" fmla="*/ 0 w 56"/>
                  <a:gd name="T10" fmla="*/ 0 h 240"/>
                  <a:gd name="T11" fmla="*/ 56 w 56"/>
                  <a:gd name="T12" fmla="*/ 240 h 240"/>
                </a:gdLst>
                <a:ahLst/>
                <a:cxnLst>
                  <a:cxn ang="T6">
                    <a:pos x="T0" y="T1"/>
                  </a:cxn>
                  <a:cxn ang="T7">
                    <a:pos x="T2" y="T3"/>
                  </a:cxn>
                  <a:cxn ang="T8">
                    <a:pos x="T4" y="T5"/>
                  </a:cxn>
                </a:cxnLst>
                <a:rect l="T9" t="T10" r="T11" b="T12"/>
                <a:pathLst>
                  <a:path w="56" h="240">
                    <a:moveTo>
                      <a:pt x="56" y="0"/>
                    </a:moveTo>
                    <a:cubicBezTo>
                      <a:pt x="36" y="52"/>
                      <a:pt x="16" y="104"/>
                      <a:pt x="8" y="144"/>
                    </a:cubicBezTo>
                    <a:cubicBezTo>
                      <a:pt x="0" y="184"/>
                      <a:pt x="8" y="232"/>
                      <a:pt x="8" y="240"/>
                    </a:cubicBezTo>
                  </a:path>
                </a:pathLst>
              </a:custGeom>
              <a:noFill/>
              <a:ln w="28575"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 name="Freeform 36"/>
              <p:cNvSpPr>
                <a:spLocks/>
              </p:cNvSpPr>
              <p:nvPr/>
            </p:nvSpPr>
            <p:spPr bwMode="auto">
              <a:xfrm>
                <a:off x="384" y="0"/>
                <a:ext cx="104" cy="240"/>
              </a:xfrm>
              <a:custGeom>
                <a:avLst/>
                <a:gdLst>
                  <a:gd name="T0" fmla="*/ 96 w 104"/>
                  <a:gd name="T1" fmla="*/ 0 h 240"/>
                  <a:gd name="T2" fmla="*/ 96 w 104"/>
                  <a:gd name="T3" fmla="*/ 96 h 240"/>
                  <a:gd name="T4" fmla="*/ 48 w 104"/>
                  <a:gd name="T5" fmla="*/ 192 h 240"/>
                  <a:gd name="T6" fmla="*/ 0 w 104"/>
                  <a:gd name="T7" fmla="*/ 240 h 240"/>
                  <a:gd name="T8" fmla="*/ 0 60000 65536"/>
                  <a:gd name="T9" fmla="*/ 0 60000 65536"/>
                  <a:gd name="T10" fmla="*/ 0 60000 65536"/>
                  <a:gd name="T11" fmla="*/ 0 60000 65536"/>
                  <a:gd name="T12" fmla="*/ 0 w 104"/>
                  <a:gd name="T13" fmla="*/ 0 h 240"/>
                  <a:gd name="T14" fmla="*/ 104 w 104"/>
                  <a:gd name="T15" fmla="*/ 240 h 240"/>
                </a:gdLst>
                <a:ahLst/>
                <a:cxnLst>
                  <a:cxn ang="T8">
                    <a:pos x="T0" y="T1"/>
                  </a:cxn>
                  <a:cxn ang="T9">
                    <a:pos x="T2" y="T3"/>
                  </a:cxn>
                  <a:cxn ang="T10">
                    <a:pos x="T4" y="T5"/>
                  </a:cxn>
                  <a:cxn ang="T11">
                    <a:pos x="T6" y="T7"/>
                  </a:cxn>
                </a:cxnLst>
                <a:rect l="T12" t="T13" r="T14" b="T15"/>
                <a:pathLst>
                  <a:path w="104" h="240">
                    <a:moveTo>
                      <a:pt x="96" y="0"/>
                    </a:moveTo>
                    <a:cubicBezTo>
                      <a:pt x="100" y="32"/>
                      <a:pt x="104" y="64"/>
                      <a:pt x="96" y="96"/>
                    </a:cubicBezTo>
                    <a:cubicBezTo>
                      <a:pt x="88" y="128"/>
                      <a:pt x="64" y="168"/>
                      <a:pt x="48" y="192"/>
                    </a:cubicBezTo>
                    <a:cubicBezTo>
                      <a:pt x="32" y="216"/>
                      <a:pt x="8" y="232"/>
                      <a:pt x="0" y="240"/>
                    </a:cubicBezTo>
                  </a:path>
                </a:pathLst>
              </a:custGeom>
              <a:noFill/>
              <a:ln w="9525"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Freeform 37"/>
              <p:cNvSpPr>
                <a:spLocks/>
              </p:cNvSpPr>
              <p:nvPr/>
            </p:nvSpPr>
            <p:spPr bwMode="auto">
              <a:xfrm>
                <a:off x="192" y="96"/>
                <a:ext cx="144" cy="240"/>
              </a:xfrm>
              <a:custGeom>
                <a:avLst/>
                <a:gdLst>
                  <a:gd name="T0" fmla="*/ 0 w 264"/>
                  <a:gd name="T1" fmla="*/ 0 h 384"/>
                  <a:gd name="T2" fmla="*/ 2 w 264"/>
                  <a:gd name="T3" fmla="*/ 5 h 384"/>
                  <a:gd name="T4" fmla="*/ 2 w 264"/>
                  <a:gd name="T5" fmla="*/ 14 h 384"/>
                  <a:gd name="T6" fmla="*/ 11 w 264"/>
                  <a:gd name="T7" fmla="*/ 28 h 384"/>
                  <a:gd name="T8" fmla="*/ 9 w 264"/>
                  <a:gd name="T9" fmla="*/ 37 h 384"/>
                  <a:gd name="T10" fmla="*/ 0 60000 65536"/>
                  <a:gd name="T11" fmla="*/ 0 60000 65536"/>
                  <a:gd name="T12" fmla="*/ 0 60000 65536"/>
                  <a:gd name="T13" fmla="*/ 0 60000 65536"/>
                  <a:gd name="T14" fmla="*/ 0 60000 65536"/>
                  <a:gd name="T15" fmla="*/ 0 w 264"/>
                  <a:gd name="T16" fmla="*/ 0 h 384"/>
                  <a:gd name="T17" fmla="*/ 264 w 264"/>
                  <a:gd name="T18" fmla="*/ 384 h 384"/>
                </a:gdLst>
                <a:ahLst/>
                <a:cxnLst>
                  <a:cxn ang="T10">
                    <a:pos x="T0" y="T1"/>
                  </a:cxn>
                  <a:cxn ang="T11">
                    <a:pos x="T2" y="T3"/>
                  </a:cxn>
                  <a:cxn ang="T12">
                    <a:pos x="T4" y="T5"/>
                  </a:cxn>
                  <a:cxn ang="T13">
                    <a:pos x="T6" y="T7"/>
                  </a:cxn>
                  <a:cxn ang="T14">
                    <a:pos x="T8" y="T9"/>
                  </a:cxn>
                </a:cxnLst>
                <a:rect l="T15" t="T16" r="T17" b="T18"/>
                <a:pathLst>
                  <a:path w="264" h="384">
                    <a:moveTo>
                      <a:pt x="0" y="0"/>
                    </a:moveTo>
                    <a:cubicBezTo>
                      <a:pt x="20" y="12"/>
                      <a:pt x="40" y="24"/>
                      <a:pt x="48" y="48"/>
                    </a:cubicBezTo>
                    <a:cubicBezTo>
                      <a:pt x="56" y="72"/>
                      <a:pt x="16" y="104"/>
                      <a:pt x="48" y="144"/>
                    </a:cubicBezTo>
                    <a:cubicBezTo>
                      <a:pt x="80" y="184"/>
                      <a:pt x="216" y="248"/>
                      <a:pt x="240" y="288"/>
                    </a:cubicBezTo>
                    <a:cubicBezTo>
                      <a:pt x="264" y="328"/>
                      <a:pt x="200" y="368"/>
                      <a:pt x="192" y="384"/>
                    </a:cubicBezTo>
                  </a:path>
                </a:pathLst>
              </a:custGeom>
              <a:noFill/>
              <a:ln w="3810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Tree>
    <p:extLst>
      <p:ext uri="{BB962C8B-B14F-4D97-AF65-F5344CB8AC3E}">
        <p14:creationId xmlns:p14="http://schemas.microsoft.com/office/powerpoint/2010/main" val="589765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idx="4294967295"/>
          </p:nvPr>
        </p:nvSpPr>
        <p:spPr>
          <a:xfrm>
            <a:off x="1417638" y="908050"/>
            <a:ext cx="5111751" cy="533400"/>
          </a:xfrm>
        </p:spPr>
        <p:txBody>
          <a:bodyPr/>
          <a:lstStyle/>
          <a:p>
            <a:pPr eaLnBrk="1" hangingPunct="1"/>
            <a:r>
              <a:rPr lang="zh-CN" altLang="zh-CN" sz="2400">
                <a:effectLst>
                  <a:outerShdw blurRad="38100" dist="38100" dir="2700000" algn="tl">
                    <a:srgbClr val="C0C0C0"/>
                  </a:outerShdw>
                </a:effectLst>
                <a:ea typeface="隶书" charset="0"/>
              </a:rPr>
              <a:t>大锅饭不能调动农民的积极性</a:t>
            </a:r>
          </a:p>
        </p:txBody>
      </p:sp>
      <p:sp>
        <p:nvSpPr>
          <p:cNvPr id="27651" name="Rectangle 6"/>
          <p:cNvSpPr>
            <a:spLocks noChangeArrowheads="1"/>
          </p:cNvSpPr>
          <p:nvPr/>
        </p:nvSpPr>
        <p:spPr bwMode="auto">
          <a:xfrm>
            <a:off x="5880100" y="5775325"/>
            <a:ext cx="50942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eaLnBrk="1" hangingPunct="1">
              <a:spcBef>
                <a:spcPct val="0"/>
              </a:spcBef>
              <a:buFontTx/>
              <a:buNone/>
            </a:pPr>
            <a:r>
              <a:rPr lang="zh-CN" altLang="en-US" b="1" dirty="0">
                <a:solidFill>
                  <a:schemeClr val="tx2"/>
                </a:solidFill>
                <a:ea typeface="隶书" charset="0"/>
              </a:rPr>
              <a:t>大包干调动了农民的积极性</a:t>
            </a:r>
          </a:p>
        </p:txBody>
      </p:sp>
      <p:pic>
        <p:nvPicPr>
          <p:cNvPr id="2765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5026" y="1524001"/>
            <a:ext cx="3609975"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2819401"/>
            <a:ext cx="4056063"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五边形 5"/>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生产力与生产关系</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62467460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737457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zh-CN" sz="3200" dirty="0" smtClean="0">
                <a:solidFill>
                  <a:schemeClr val="bg1"/>
                </a:solidFill>
                <a:effectLst>
                  <a:outerShdw blurRad="38100" dist="38100" dir="2700000" algn="tl">
                    <a:srgbClr val="C0C0C0"/>
                  </a:outerShdw>
                </a:effectLst>
                <a:latin typeface="Kaiti SC" charset="-122"/>
                <a:ea typeface="Kaiti SC" charset="-122"/>
                <a:cs typeface="Kaiti SC" charset="-122"/>
              </a:rPr>
              <a:t>理解生产力与生产关系</a:t>
            </a:r>
            <a:r>
              <a:rPr lang="zh-CN" altLang="en-US" sz="3200" dirty="0" smtClean="0">
                <a:solidFill>
                  <a:schemeClr val="bg1"/>
                </a:solidFill>
                <a:effectLst>
                  <a:outerShdw blurRad="38100" dist="38100" dir="2700000" algn="tl">
                    <a:srgbClr val="C0C0C0"/>
                  </a:outerShdw>
                </a:effectLst>
                <a:latin typeface="Kaiti SC" charset="-122"/>
                <a:ea typeface="Kaiti SC" charset="-122"/>
                <a:cs typeface="Kaiti SC" charset="-122"/>
              </a:rPr>
              <a:t>矛盾运动的说明</a:t>
            </a:r>
            <a:endParaRPr lang="zh-CN" altLang="en-US" sz="3200" dirty="0">
              <a:solidFill>
                <a:schemeClr val="bg1"/>
              </a:solidFill>
              <a:latin typeface="Kaiti SC" charset="-122"/>
              <a:ea typeface="Kaiti SC" charset="-122"/>
              <a:cs typeface="Kaiti SC" charset="-122"/>
            </a:endParaRPr>
          </a:p>
        </p:txBody>
      </p:sp>
      <p:sp>
        <p:nvSpPr>
          <p:cNvPr id="4" name="梯形 3"/>
          <p:cNvSpPr/>
          <p:nvPr/>
        </p:nvSpPr>
        <p:spPr>
          <a:xfrm>
            <a:off x="3867048" y="2021567"/>
            <a:ext cx="6319837" cy="647700"/>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 name="梯形 4"/>
          <p:cNvSpPr/>
          <p:nvPr/>
        </p:nvSpPr>
        <p:spPr>
          <a:xfrm>
            <a:off x="3849585" y="3020105"/>
            <a:ext cx="6411913" cy="642937"/>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b="1" dirty="0"/>
          </a:p>
        </p:txBody>
      </p:sp>
      <p:sp>
        <p:nvSpPr>
          <p:cNvPr id="6" name="梯形 5"/>
          <p:cNvSpPr/>
          <p:nvPr/>
        </p:nvSpPr>
        <p:spPr>
          <a:xfrm>
            <a:off x="3657600" y="4032929"/>
            <a:ext cx="6603898" cy="1180339"/>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三角形 6"/>
          <p:cNvSpPr/>
          <p:nvPr/>
        </p:nvSpPr>
        <p:spPr>
          <a:xfrm rot="10800000">
            <a:off x="3925785" y="1762805"/>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dirty="0"/>
          </a:p>
        </p:txBody>
      </p:sp>
      <p:sp>
        <p:nvSpPr>
          <p:cNvPr id="8" name="三角形 7"/>
          <p:cNvSpPr/>
          <p:nvPr/>
        </p:nvSpPr>
        <p:spPr>
          <a:xfrm rot="10800000">
            <a:off x="3925785" y="2753405"/>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9" name="三角形 8"/>
          <p:cNvSpPr/>
          <p:nvPr/>
        </p:nvSpPr>
        <p:spPr>
          <a:xfrm rot="10800000">
            <a:off x="3925785" y="3797073"/>
            <a:ext cx="617186" cy="1413701"/>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0" name="矩形 9"/>
          <p:cNvSpPr>
            <a:spLocks noChangeArrowheads="1"/>
          </p:cNvSpPr>
          <p:nvPr/>
        </p:nvSpPr>
        <p:spPr bwMode="auto">
          <a:xfrm>
            <a:off x="4832248" y="2085067"/>
            <a:ext cx="5141151" cy="523220"/>
          </a:xfrm>
          <a:prstGeom prst="rect">
            <a:avLst/>
          </a:prstGeom>
          <a:solidFill>
            <a:srgbClr val="5A1B58">
              <a:alpha val="5098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zh-CN" altLang="en-US" sz="2800" b="1" dirty="0">
                <a:solidFill>
                  <a:schemeClr val="bg1"/>
                </a:solidFill>
                <a:latin typeface="STKaiti" charset="-122"/>
                <a:ea typeface="STKaiti" charset="-122"/>
                <a:cs typeface="STKaiti" charset="-122"/>
              </a:rPr>
              <a:t>生产力影响</a:t>
            </a:r>
            <a:r>
              <a:rPr lang="zh-CN" altLang="en-US" sz="2800" b="1" dirty="0" smtClean="0">
                <a:solidFill>
                  <a:schemeClr val="bg1"/>
                </a:solidFill>
                <a:latin typeface="STKaiti" charset="-122"/>
                <a:ea typeface="STKaiti" charset="-122"/>
                <a:cs typeface="STKaiti" charset="-122"/>
              </a:rPr>
              <a:t>生产关系</a:t>
            </a:r>
            <a:endParaRPr lang="en-US" altLang="zh-CN" sz="2800" b="1" dirty="0">
              <a:solidFill>
                <a:schemeClr val="bg1"/>
              </a:solidFill>
              <a:latin typeface="STKaiti" charset="-122"/>
              <a:ea typeface="STKaiti" charset="-122"/>
              <a:cs typeface="STKaiti" charset="-122"/>
            </a:endParaRPr>
          </a:p>
        </p:txBody>
      </p:sp>
      <p:sp>
        <p:nvSpPr>
          <p:cNvPr id="11" name="文本框 18"/>
          <p:cNvSpPr txBox="1">
            <a:spLocks noChangeArrowheads="1"/>
          </p:cNvSpPr>
          <p:nvPr/>
        </p:nvSpPr>
        <p:spPr bwMode="auto">
          <a:xfrm>
            <a:off x="4842249" y="3075857"/>
            <a:ext cx="5131150" cy="523220"/>
          </a:xfrm>
          <a:prstGeom prst="rect">
            <a:avLst/>
          </a:prstGeom>
          <a:solidFill>
            <a:srgbClr val="5A1B58">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2800" b="1" dirty="0" smtClean="0">
                <a:solidFill>
                  <a:schemeClr val="bg1"/>
                </a:solidFill>
                <a:latin typeface="STKaiti" charset="-122"/>
                <a:ea typeface="STKaiti" charset="-122"/>
                <a:cs typeface="STKaiti" charset="-122"/>
              </a:rPr>
              <a:t>生产关系的变革</a:t>
            </a:r>
            <a:endParaRPr lang="zh-CN" altLang="en-US" sz="2800" b="1" dirty="0">
              <a:solidFill>
                <a:schemeClr val="bg1"/>
              </a:solidFill>
              <a:latin typeface="STKaiti" charset="-122"/>
              <a:ea typeface="STKaiti" charset="-122"/>
              <a:cs typeface="STKaiti" charset="-122"/>
            </a:endParaRPr>
          </a:p>
        </p:txBody>
      </p:sp>
      <p:sp>
        <p:nvSpPr>
          <p:cNvPr id="12" name="文本框 19"/>
          <p:cNvSpPr txBox="1">
            <a:spLocks noChangeArrowheads="1"/>
          </p:cNvSpPr>
          <p:nvPr/>
        </p:nvSpPr>
        <p:spPr bwMode="auto">
          <a:xfrm>
            <a:off x="4811155" y="4146044"/>
            <a:ext cx="5131150" cy="954107"/>
          </a:xfrm>
          <a:prstGeom prst="rect">
            <a:avLst/>
          </a:prstGeom>
          <a:solidFill>
            <a:srgbClr val="5A1B58">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zh-CN" altLang="en-US" sz="2800" b="1" dirty="0">
                <a:solidFill>
                  <a:schemeClr val="bg1"/>
                </a:solidFill>
                <a:latin typeface="STKaiti" charset="-122"/>
                <a:ea typeface="STKaiti" charset="-122"/>
                <a:cs typeface="STKaiti" charset="-122"/>
              </a:rPr>
              <a:t>生产关系对生产力反作用的实际过程和情形十分复杂</a:t>
            </a:r>
          </a:p>
        </p:txBody>
      </p:sp>
      <p:cxnSp>
        <p:nvCxnSpPr>
          <p:cNvPr id="13" name="直线连接符 12"/>
          <p:cNvCxnSpPr/>
          <p:nvPr/>
        </p:nvCxnSpPr>
        <p:spPr>
          <a:xfrm>
            <a:off x="1748559" y="1892218"/>
            <a:ext cx="0" cy="3321050"/>
          </a:xfrm>
          <a:prstGeom prst="line">
            <a:avLst/>
          </a:prstGeom>
          <a:ln>
            <a:solidFill>
              <a:srgbClr val="5A1B5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a:spLocks noChangeArrowheads="1"/>
          </p:cNvSpPr>
          <p:nvPr/>
        </p:nvSpPr>
        <p:spPr bwMode="auto">
          <a:xfrm>
            <a:off x="1912776" y="2150014"/>
            <a:ext cx="738664" cy="289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kumimoji="1" lang="zh-CN" altLang="en-US" sz="3600" dirty="0" smtClean="0">
                <a:solidFill>
                  <a:srgbClr val="5A1B58"/>
                </a:solidFill>
                <a:latin typeface="STKaiti" charset="-122"/>
                <a:ea typeface="STKaiti" charset="-122"/>
                <a:cs typeface="STKaiti" charset="-122"/>
              </a:rPr>
              <a:t>三大解释</a:t>
            </a:r>
            <a:endParaRPr kumimoji="1" lang="zh-CN" altLang="en-US" sz="3600" dirty="0">
              <a:solidFill>
                <a:srgbClr val="5A1B58"/>
              </a:solidFill>
              <a:latin typeface="STKaiti" charset="-122"/>
              <a:ea typeface="STKaiti" charset="-122"/>
              <a:cs typeface="STKaiti" charset="-122"/>
            </a:endParaRPr>
          </a:p>
        </p:txBody>
      </p:sp>
    </p:spTree>
    <p:extLst>
      <p:ext uri="{BB962C8B-B14F-4D97-AF65-F5344CB8AC3E}">
        <p14:creationId xmlns:p14="http://schemas.microsoft.com/office/powerpoint/2010/main" val="2089509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737457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zh-CN" sz="3200" dirty="0" smtClean="0">
                <a:solidFill>
                  <a:schemeClr val="bg1"/>
                </a:solidFill>
                <a:effectLst>
                  <a:outerShdw blurRad="38100" dist="38100" dir="2700000" algn="tl">
                    <a:srgbClr val="C0C0C0"/>
                  </a:outerShdw>
                </a:effectLst>
                <a:latin typeface="Kaiti SC" charset="-122"/>
                <a:ea typeface="Kaiti SC" charset="-122"/>
                <a:cs typeface="Kaiti SC" charset="-122"/>
              </a:rPr>
              <a:t>理解生产力与生产关系</a:t>
            </a:r>
            <a:r>
              <a:rPr lang="zh-CN" altLang="en-US" sz="3200" dirty="0" smtClean="0">
                <a:solidFill>
                  <a:schemeClr val="bg1"/>
                </a:solidFill>
                <a:effectLst>
                  <a:outerShdw blurRad="38100" dist="38100" dir="2700000" algn="tl">
                    <a:srgbClr val="C0C0C0"/>
                  </a:outerShdw>
                </a:effectLst>
                <a:latin typeface="Kaiti SC" charset="-122"/>
                <a:ea typeface="Kaiti SC" charset="-122"/>
                <a:cs typeface="Kaiti SC" charset="-122"/>
              </a:rPr>
              <a:t>矛盾运动的说明</a:t>
            </a:r>
            <a:endParaRPr lang="zh-CN" altLang="en-US" sz="3200" dirty="0">
              <a:solidFill>
                <a:schemeClr val="bg1"/>
              </a:solidFill>
              <a:latin typeface="Kaiti SC" charset="-122"/>
              <a:ea typeface="Kaiti SC" charset="-122"/>
              <a:cs typeface="Kaiti SC" charset="-122"/>
            </a:endParaRPr>
          </a:p>
        </p:txBody>
      </p:sp>
      <p:grpSp>
        <p:nvGrpSpPr>
          <p:cNvPr id="4" name="组合 59"/>
          <p:cNvGrpSpPr/>
          <p:nvPr/>
        </p:nvGrpSpPr>
        <p:grpSpPr>
          <a:xfrm>
            <a:off x="244471" y="2170258"/>
            <a:ext cx="11705229" cy="3767405"/>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7" name="矩形 6"/>
          <p:cNvSpPr/>
          <p:nvPr/>
        </p:nvSpPr>
        <p:spPr>
          <a:xfrm>
            <a:off x="4881588" y="1043609"/>
            <a:ext cx="2492990" cy="400110"/>
          </a:xfrm>
          <a:prstGeom prst="rect">
            <a:avLst/>
          </a:prstGeom>
        </p:spPr>
        <p:txBody>
          <a:bodyPr wrap="none">
            <a:spAutoFit/>
          </a:bodyPr>
          <a:lstStyle/>
          <a:p>
            <a:r>
              <a:rPr lang="zh-CN" altLang="en-US" sz="2000" b="1" dirty="0" smtClean="0">
                <a:latin typeface="Microsoft YaHei" charset="0"/>
                <a:ea typeface="Microsoft YaHei" charset="0"/>
                <a:cs typeface="Microsoft YaHei" charset="0"/>
              </a:rPr>
              <a:t>生产力</a:t>
            </a:r>
            <a:r>
              <a:rPr lang="zh-CN" altLang="en-US" sz="2000" b="1" smtClean="0">
                <a:latin typeface="Microsoft YaHei" charset="0"/>
                <a:ea typeface="Microsoft YaHei" charset="0"/>
                <a:cs typeface="Microsoft YaHei" charset="0"/>
              </a:rPr>
              <a:t>影响生产关系</a:t>
            </a:r>
            <a:endParaRPr lang="en-US" altLang="zh-CN" sz="2000" b="1" dirty="0">
              <a:latin typeface="Microsoft YaHei" charset="0"/>
              <a:ea typeface="Microsoft YaHei" charset="0"/>
              <a:cs typeface="Microsoft YaHei" charset="0"/>
            </a:endParaRPr>
          </a:p>
        </p:txBody>
      </p:sp>
      <p:sp>
        <p:nvSpPr>
          <p:cNvPr id="8" name="矩形 7"/>
          <p:cNvSpPr>
            <a:spLocks noChangeArrowheads="1"/>
          </p:cNvSpPr>
          <p:nvPr/>
        </p:nvSpPr>
        <p:spPr bwMode="auto">
          <a:xfrm>
            <a:off x="0" y="158491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9" name="矩形 8"/>
          <p:cNvSpPr/>
          <p:nvPr/>
        </p:nvSpPr>
        <p:spPr>
          <a:xfrm>
            <a:off x="687831" y="2763257"/>
            <a:ext cx="10818507" cy="1015663"/>
          </a:xfrm>
          <a:prstGeom prst="rect">
            <a:avLst/>
          </a:prstGeom>
        </p:spPr>
        <p:txBody>
          <a:bodyPr wrap="square">
            <a:spAutoFit/>
          </a:bodyPr>
          <a:lstStyle/>
          <a:p>
            <a:pPr marL="342900" indent="-342900" algn="just">
              <a:buClr>
                <a:srgbClr val="5B1A56"/>
              </a:buClr>
              <a:buFont typeface="HiraginoSans-W3" charset="-128"/>
              <a:buChar char="❖"/>
            </a:pPr>
            <a:r>
              <a:rPr lang="zh-CN" altLang="en-US" sz="2000" b="1" dirty="0" smtClean="0">
                <a:latin typeface="Kaiti SC" charset="-122"/>
                <a:ea typeface="Kaiti SC" charset="-122"/>
                <a:cs typeface="Kaiti SC" charset="-122"/>
              </a:rPr>
              <a:t>（</a:t>
            </a:r>
            <a:r>
              <a:rPr lang="en-US" altLang="zh-CN" sz="2000" b="1" dirty="0" smtClean="0">
                <a:latin typeface="Kaiti SC" charset="-122"/>
                <a:ea typeface="Kaiti SC" charset="-122"/>
                <a:cs typeface="Kaiti SC" charset="-122"/>
              </a:rPr>
              <a:t>1</a:t>
            </a:r>
            <a:r>
              <a:rPr lang="zh-CN" altLang="en-US" sz="2000" b="1" dirty="0" smtClean="0">
                <a:latin typeface="Kaiti SC" charset="-122"/>
                <a:ea typeface="Kaiti SC" charset="-122"/>
                <a:cs typeface="Kaiti SC" charset="-122"/>
              </a:rPr>
              <a:t>）生产力是从根本上影响生产关系，其过程曲折、反复，反对直接对应论。 </a:t>
            </a:r>
            <a:endParaRPr lang="en-US" altLang="zh-CN" sz="2000" b="1" dirty="0" smtClean="0">
              <a:latin typeface="Kaiti SC" charset="-122"/>
              <a:ea typeface="Kaiti SC" charset="-122"/>
              <a:cs typeface="Kaiti SC" charset="-122"/>
            </a:endParaRPr>
          </a:p>
          <a:p>
            <a:pPr algn="just"/>
            <a:r>
              <a:rPr lang="zh-CN" altLang="en-US" sz="2000" b="1" dirty="0" smtClean="0">
                <a:solidFill>
                  <a:srgbClr val="000000"/>
                </a:solidFill>
                <a:latin typeface="Kaiti SC" charset="-122"/>
                <a:ea typeface="Kaiti SC" charset="-122"/>
                <a:cs typeface="Kaiti SC" charset="-122"/>
              </a:rPr>
              <a:t>无论哪一个社会形态，在它所能容纳的全部生产力发挥出来以前，是决不会灭亡的；而新的更高的生产关系，在它的物质存在条件在旧社会的胎胞里成熟以前，是决不会出现的。（马克思</a:t>
            </a:r>
            <a:r>
              <a:rPr lang="zh-CN" altLang="en-US" sz="2000" dirty="0" smtClean="0">
                <a:solidFill>
                  <a:srgbClr val="000000"/>
                </a:solidFill>
                <a:latin typeface="Kaiti SC" charset="-122"/>
                <a:ea typeface="Kaiti SC" charset="-122"/>
                <a:cs typeface="Kaiti SC" charset="-122"/>
              </a:rPr>
              <a:t>）</a:t>
            </a:r>
            <a:endParaRPr lang="zh-CN" altLang="en-US" sz="2000" dirty="0">
              <a:latin typeface="Kaiti SC" charset="-122"/>
              <a:ea typeface="Kaiti SC" charset="-122"/>
              <a:cs typeface="Kaiti SC" charset="-122"/>
            </a:endParaRPr>
          </a:p>
        </p:txBody>
      </p:sp>
      <p:sp>
        <p:nvSpPr>
          <p:cNvPr id="10" name="矩形 9"/>
          <p:cNvSpPr/>
          <p:nvPr/>
        </p:nvSpPr>
        <p:spPr>
          <a:xfrm>
            <a:off x="687832" y="4080431"/>
            <a:ext cx="10818506" cy="1323439"/>
          </a:xfrm>
          <a:prstGeom prst="rect">
            <a:avLst/>
          </a:prstGeom>
        </p:spPr>
        <p:txBody>
          <a:bodyPr wrap="square">
            <a:spAutoFit/>
          </a:bodyPr>
          <a:lstStyle/>
          <a:p>
            <a:pPr marL="342900" indent="-342900" algn="just">
              <a:buClr>
                <a:srgbClr val="5B1A56"/>
              </a:buClr>
              <a:buFont typeface="HiraginoSans-W3" charset="-128"/>
              <a:buChar char="❖"/>
            </a:pPr>
            <a:r>
              <a:rPr lang="zh-CN" altLang="en-US" sz="2000" b="1" dirty="0">
                <a:latin typeface="Kaiti SC" charset="-122"/>
                <a:ea typeface="Kaiti SC" charset="-122"/>
                <a:cs typeface="Kaiti SC" charset="-122"/>
              </a:rPr>
              <a:t>（</a:t>
            </a:r>
            <a:r>
              <a:rPr lang="en-US" altLang="zh-CN" sz="2000" b="1" dirty="0">
                <a:latin typeface="Kaiti SC" charset="-122"/>
                <a:ea typeface="Kaiti SC" charset="-122"/>
                <a:cs typeface="Kaiti SC" charset="-122"/>
              </a:rPr>
              <a:t>2</a:t>
            </a:r>
            <a:r>
              <a:rPr lang="zh-CN" altLang="en-US" sz="2000" b="1" dirty="0">
                <a:latin typeface="Kaiti SC" charset="-122"/>
                <a:ea typeface="Kaiti SC" charset="-122"/>
                <a:cs typeface="Kaiti SC" charset="-122"/>
              </a:rPr>
              <a:t>）生产力影响生产关系具有复杂性，尤其要考虑到社会制度的</a:t>
            </a:r>
            <a:r>
              <a:rPr lang="zh-CN" altLang="en-US" sz="2000" b="1" dirty="0" smtClean="0">
                <a:latin typeface="Kaiti SC" charset="-122"/>
                <a:ea typeface="Kaiti SC" charset="-122"/>
                <a:cs typeface="Kaiti SC" charset="-122"/>
              </a:rPr>
              <a:t>调整。</a:t>
            </a:r>
            <a:endParaRPr lang="en-US" altLang="zh-CN" sz="2000" b="1" dirty="0">
              <a:latin typeface="Kaiti SC" charset="-122"/>
              <a:ea typeface="Kaiti SC" charset="-122"/>
              <a:cs typeface="Kaiti SC" charset="-122"/>
            </a:endParaRPr>
          </a:p>
          <a:p>
            <a:pPr algn="just"/>
            <a:r>
              <a:rPr lang="zh-CN" altLang="en-US" sz="2000" b="1" dirty="0">
                <a:latin typeface="Kaiti SC" charset="-122"/>
                <a:ea typeface="Kaiti SC" charset="-122"/>
                <a:cs typeface="Kaiti SC" charset="-122"/>
              </a:rPr>
              <a:t> “根据唯物史观，历史过程中的决定性因素归根到底是现实生活的生产和再生产，无论马克思或我都从来没有肯定过比这更多的东西。如果有人在这里加以歪曲，说经济因素是唯一决定性的因素，那么他就是把这个命题变成毫无内容的、抽象的、荒诞无稽的空话。（恩格斯）</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550" y="3281486"/>
            <a:ext cx="3092149" cy="1734342"/>
          </a:xfrm>
          <a:prstGeom prst="rect">
            <a:avLst/>
          </a:prstGeom>
          <a:effectLst>
            <a:softEdge rad="546100"/>
          </a:effectLst>
        </p:spPr>
      </p:pic>
    </p:spTree>
    <p:extLst>
      <p:ext uri="{BB962C8B-B14F-4D97-AF65-F5344CB8AC3E}">
        <p14:creationId xmlns:p14="http://schemas.microsoft.com/office/powerpoint/2010/main" val="12299764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737457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zh-CN" sz="3200" dirty="0" smtClean="0">
                <a:solidFill>
                  <a:schemeClr val="bg1"/>
                </a:solidFill>
                <a:effectLst>
                  <a:outerShdw blurRad="38100" dist="38100" dir="2700000" algn="tl">
                    <a:srgbClr val="C0C0C0"/>
                  </a:outerShdw>
                </a:effectLst>
                <a:latin typeface="Kaiti SC" charset="-122"/>
                <a:ea typeface="Kaiti SC" charset="-122"/>
                <a:cs typeface="Kaiti SC" charset="-122"/>
              </a:rPr>
              <a:t>理解生产力与生产关系</a:t>
            </a:r>
            <a:r>
              <a:rPr lang="zh-CN" altLang="en-US" sz="3200" dirty="0" smtClean="0">
                <a:solidFill>
                  <a:schemeClr val="bg1"/>
                </a:solidFill>
                <a:effectLst>
                  <a:outerShdw blurRad="38100" dist="38100" dir="2700000" algn="tl">
                    <a:srgbClr val="C0C0C0"/>
                  </a:outerShdw>
                </a:effectLst>
                <a:latin typeface="Kaiti SC" charset="-122"/>
                <a:ea typeface="Kaiti SC" charset="-122"/>
                <a:cs typeface="Kaiti SC" charset="-122"/>
              </a:rPr>
              <a:t>矛盾运动的说明</a:t>
            </a:r>
            <a:endParaRPr lang="zh-CN" altLang="en-US" sz="3200" dirty="0">
              <a:solidFill>
                <a:schemeClr val="bg1"/>
              </a:solidFill>
              <a:latin typeface="Kaiti SC" charset="-122"/>
              <a:ea typeface="Kaiti SC" charset="-122"/>
              <a:cs typeface="Kaiti SC" charset="-122"/>
            </a:endParaRPr>
          </a:p>
        </p:txBody>
      </p:sp>
      <p:sp>
        <p:nvSpPr>
          <p:cNvPr id="3" name="矩形 2"/>
          <p:cNvSpPr/>
          <p:nvPr/>
        </p:nvSpPr>
        <p:spPr>
          <a:xfrm>
            <a:off x="5107071" y="1029943"/>
            <a:ext cx="1980029" cy="400110"/>
          </a:xfrm>
          <a:prstGeom prst="rect">
            <a:avLst/>
          </a:prstGeom>
        </p:spPr>
        <p:txBody>
          <a:bodyPr wrap="none">
            <a:spAutoFit/>
          </a:bodyPr>
          <a:lstStyle/>
          <a:p>
            <a:r>
              <a:rPr lang="zh-CN" altLang="en-US" sz="2000" b="1" smtClean="0">
                <a:latin typeface="Microsoft YaHei" charset="0"/>
                <a:ea typeface="Microsoft YaHei" charset="0"/>
                <a:cs typeface="Microsoft YaHei" charset="0"/>
              </a:rPr>
              <a:t>生产关系的变革</a:t>
            </a:r>
            <a:endParaRPr lang="en-US" altLang="zh-CN" sz="2000" b="1" dirty="0">
              <a:latin typeface="Microsoft YaHei" charset="0"/>
              <a:ea typeface="Microsoft YaHei" charset="0"/>
              <a:cs typeface="Microsoft YaHei" charset="0"/>
            </a:endParaRPr>
          </a:p>
        </p:txBody>
      </p:sp>
      <p:sp>
        <p:nvSpPr>
          <p:cNvPr id="4" name="矩形 3"/>
          <p:cNvSpPr>
            <a:spLocks noChangeArrowheads="1"/>
          </p:cNvSpPr>
          <p:nvPr/>
        </p:nvSpPr>
        <p:spPr bwMode="auto">
          <a:xfrm>
            <a:off x="0" y="158491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6" name="Group 49"/>
          <p:cNvGrpSpPr/>
          <p:nvPr/>
        </p:nvGrpSpPr>
        <p:grpSpPr>
          <a:xfrm>
            <a:off x="5460168" y="2869251"/>
            <a:ext cx="1187036" cy="2408198"/>
            <a:chOff x="3963988" y="2005013"/>
            <a:chExt cx="1270000" cy="2576512"/>
          </a:xfrm>
        </p:grpSpPr>
        <p:sp>
          <p:nvSpPr>
            <p:cNvPr id="7" name="Freeform 5"/>
            <p:cNvSpPr>
              <a:spLocks/>
            </p:cNvSpPr>
            <p:nvPr/>
          </p:nvSpPr>
          <p:spPr bwMode="auto">
            <a:xfrm>
              <a:off x="4411663" y="3951288"/>
              <a:ext cx="92075" cy="352425"/>
            </a:xfrm>
            <a:custGeom>
              <a:avLst/>
              <a:gdLst/>
              <a:ahLst/>
              <a:cxnLst>
                <a:cxn ang="0">
                  <a:pos x="32" y="0"/>
                </a:cxn>
                <a:cxn ang="0">
                  <a:pos x="0" y="33"/>
                </a:cxn>
                <a:cxn ang="0">
                  <a:pos x="32" y="251"/>
                </a:cxn>
                <a:cxn ang="0">
                  <a:pos x="65" y="33"/>
                </a:cxn>
                <a:cxn ang="0">
                  <a:pos x="32" y="0"/>
                </a:cxn>
              </a:cxnLst>
              <a:rect l="0" t="0" r="r" b="b"/>
              <a:pathLst>
                <a:path w="65" h="251">
                  <a:moveTo>
                    <a:pt x="32" y="0"/>
                  </a:moveTo>
                  <a:cubicBezTo>
                    <a:pt x="14" y="0"/>
                    <a:pt x="0" y="15"/>
                    <a:pt x="0" y="33"/>
                  </a:cubicBezTo>
                  <a:cubicBezTo>
                    <a:pt x="0" y="51"/>
                    <a:pt x="32" y="251"/>
                    <a:pt x="32" y="251"/>
                  </a:cubicBezTo>
                  <a:cubicBezTo>
                    <a:pt x="32" y="251"/>
                    <a:pt x="65" y="51"/>
                    <a:pt x="65" y="33"/>
                  </a:cubicBezTo>
                  <a:cubicBezTo>
                    <a:pt x="65" y="15"/>
                    <a:pt x="50" y="0"/>
                    <a:pt x="32"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8" name="Freeform 6"/>
            <p:cNvSpPr>
              <a:spLocks/>
            </p:cNvSpPr>
            <p:nvPr/>
          </p:nvSpPr>
          <p:spPr bwMode="auto">
            <a:xfrm>
              <a:off x="4551363" y="4229100"/>
              <a:ext cx="90488" cy="352425"/>
            </a:xfrm>
            <a:custGeom>
              <a:avLst/>
              <a:gdLst/>
              <a:ahLst/>
              <a:cxnLst>
                <a:cxn ang="0">
                  <a:pos x="33" y="0"/>
                </a:cxn>
                <a:cxn ang="0">
                  <a:pos x="0" y="33"/>
                </a:cxn>
                <a:cxn ang="0">
                  <a:pos x="33" y="251"/>
                </a:cxn>
                <a:cxn ang="0">
                  <a:pos x="65" y="33"/>
                </a:cxn>
                <a:cxn ang="0">
                  <a:pos x="33" y="0"/>
                </a:cxn>
              </a:cxnLst>
              <a:rect l="0" t="0" r="r" b="b"/>
              <a:pathLst>
                <a:path w="65" h="251">
                  <a:moveTo>
                    <a:pt x="33" y="0"/>
                  </a:moveTo>
                  <a:cubicBezTo>
                    <a:pt x="15" y="0"/>
                    <a:pt x="0" y="15"/>
                    <a:pt x="0" y="33"/>
                  </a:cubicBezTo>
                  <a:cubicBezTo>
                    <a:pt x="0" y="51"/>
                    <a:pt x="33" y="251"/>
                    <a:pt x="33" y="251"/>
                  </a:cubicBezTo>
                  <a:cubicBezTo>
                    <a:pt x="33" y="251"/>
                    <a:pt x="65" y="51"/>
                    <a:pt x="65" y="33"/>
                  </a:cubicBezTo>
                  <a:cubicBezTo>
                    <a:pt x="65" y="15"/>
                    <a:pt x="51" y="0"/>
                    <a:pt x="33"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9" name="Freeform 7"/>
            <p:cNvSpPr>
              <a:spLocks/>
            </p:cNvSpPr>
            <p:nvPr/>
          </p:nvSpPr>
          <p:spPr bwMode="auto">
            <a:xfrm>
              <a:off x="4697413" y="3997325"/>
              <a:ext cx="90488" cy="350838"/>
            </a:xfrm>
            <a:custGeom>
              <a:avLst/>
              <a:gdLst/>
              <a:ahLst/>
              <a:cxnLst>
                <a:cxn ang="0">
                  <a:pos x="33" y="0"/>
                </a:cxn>
                <a:cxn ang="0">
                  <a:pos x="0" y="32"/>
                </a:cxn>
                <a:cxn ang="0">
                  <a:pos x="33" y="250"/>
                </a:cxn>
                <a:cxn ang="0">
                  <a:pos x="65" y="32"/>
                </a:cxn>
                <a:cxn ang="0">
                  <a:pos x="33" y="0"/>
                </a:cxn>
              </a:cxnLst>
              <a:rect l="0" t="0" r="r" b="b"/>
              <a:pathLst>
                <a:path w="65" h="250">
                  <a:moveTo>
                    <a:pt x="33" y="0"/>
                  </a:moveTo>
                  <a:cubicBezTo>
                    <a:pt x="15" y="0"/>
                    <a:pt x="0" y="14"/>
                    <a:pt x="0" y="32"/>
                  </a:cubicBezTo>
                  <a:cubicBezTo>
                    <a:pt x="0" y="50"/>
                    <a:pt x="33" y="250"/>
                    <a:pt x="33" y="250"/>
                  </a:cubicBezTo>
                  <a:cubicBezTo>
                    <a:pt x="33" y="250"/>
                    <a:pt x="65" y="50"/>
                    <a:pt x="65" y="32"/>
                  </a:cubicBezTo>
                  <a:cubicBezTo>
                    <a:pt x="65" y="14"/>
                    <a:pt x="51" y="0"/>
                    <a:pt x="33"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0" name="Rectangle 8"/>
            <p:cNvSpPr>
              <a:spLocks noChangeArrowheads="1"/>
            </p:cNvSpPr>
            <p:nvPr/>
          </p:nvSpPr>
          <p:spPr bwMode="auto">
            <a:xfrm>
              <a:off x="4418013" y="3805238"/>
              <a:ext cx="361950" cy="120650"/>
            </a:xfrm>
            <a:prstGeom prst="rect">
              <a:avLst/>
            </a:prstGeom>
            <a:solidFill>
              <a:srgbClr val="EDEDE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1" name="Rectangle 9"/>
            <p:cNvSpPr>
              <a:spLocks noChangeArrowheads="1"/>
            </p:cNvSpPr>
            <p:nvPr/>
          </p:nvSpPr>
          <p:spPr bwMode="auto">
            <a:xfrm>
              <a:off x="4418013" y="3805238"/>
              <a:ext cx="180975" cy="1206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2" name="Freeform 10"/>
            <p:cNvSpPr>
              <a:spLocks/>
            </p:cNvSpPr>
            <p:nvPr/>
          </p:nvSpPr>
          <p:spPr bwMode="auto">
            <a:xfrm>
              <a:off x="3963988" y="3300413"/>
              <a:ext cx="1270000" cy="865188"/>
            </a:xfrm>
            <a:custGeom>
              <a:avLst/>
              <a:gdLst/>
              <a:ahLst/>
              <a:cxnLst>
                <a:cxn ang="0">
                  <a:pos x="452" y="329"/>
                </a:cxn>
                <a:cxn ang="0">
                  <a:pos x="873" y="616"/>
                </a:cxn>
                <a:cxn ang="0">
                  <a:pos x="904" y="452"/>
                </a:cxn>
                <a:cxn ang="0">
                  <a:pos x="452" y="0"/>
                </a:cxn>
                <a:cxn ang="0">
                  <a:pos x="0" y="452"/>
                </a:cxn>
                <a:cxn ang="0">
                  <a:pos x="31" y="616"/>
                </a:cxn>
                <a:cxn ang="0">
                  <a:pos x="452" y="329"/>
                </a:cxn>
              </a:cxnLst>
              <a:rect l="0" t="0" r="r" b="b"/>
              <a:pathLst>
                <a:path w="904" h="616">
                  <a:moveTo>
                    <a:pt x="452" y="329"/>
                  </a:moveTo>
                  <a:cubicBezTo>
                    <a:pt x="644" y="329"/>
                    <a:pt x="807" y="448"/>
                    <a:pt x="873" y="616"/>
                  </a:cubicBezTo>
                  <a:cubicBezTo>
                    <a:pt x="893" y="566"/>
                    <a:pt x="904" y="510"/>
                    <a:pt x="904" y="452"/>
                  </a:cubicBezTo>
                  <a:cubicBezTo>
                    <a:pt x="904" y="203"/>
                    <a:pt x="702" y="0"/>
                    <a:pt x="452" y="0"/>
                  </a:cubicBezTo>
                  <a:cubicBezTo>
                    <a:pt x="203" y="0"/>
                    <a:pt x="0" y="203"/>
                    <a:pt x="0" y="452"/>
                  </a:cubicBezTo>
                  <a:cubicBezTo>
                    <a:pt x="0" y="510"/>
                    <a:pt x="11" y="566"/>
                    <a:pt x="31" y="616"/>
                  </a:cubicBezTo>
                  <a:cubicBezTo>
                    <a:pt x="97" y="448"/>
                    <a:pt x="260" y="329"/>
                    <a:pt x="452" y="329"/>
                  </a:cubicBezTo>
                  <a:close/>
                </a:path>
              </a:pathLst>
            </a:custGeom>
            <a:solidFill>
              <a:srgbClr val="949C6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3" name="Freeform 11"/>
            <p:cNvSpPr>
              <a:spLocks/>
            </p:cNvSpPr>
            <p:nvPr/>
          </p:nvSpPr>
          <p:spPr bwMode="auto">
            <a:xfrm>
              <a:off x="4760913" y="3321050"/>
              <a:ext cx="473075" cy="844550"/>
            </a:xfrm>
            <a:custGeom>
              <a:avLst/>
              <a:gdLst/>
              <a:ahLst/>
              <a:cxnLst>
                <a:cxn ang="0">
                  <a:pos x="0" y="0"/>
                </a:cxn>
                <a:cxn ang="0">
                  <a:pos x="0" y="329"/>
                </a:cxn>
                <a:cxn ang="0">
                  <a:pos x="306" y="601"/>
                </a:cxn>
                <a:cxn ang="0">
                  <a:pos x="337" y="437"/>
                </a:cxn>
                <a:cxn ang="0">
                  <a:pos x="0" y="0"/>
                </a:cxn>
              </a:cxnLst>
              <a:rect l="0" t="0" r="r" b="b"/>
              <a:pathLst>
                <a:path w="337" h="601">
                  <a:moveTo>
                    <a:pt x="0" y="0"/>
                  </a:moveTo>
                  <a:cubicBezTo>
                    <a:pt x="0" y="329"/>
                    <a:pt x="0" y="329"/>
                    <a:pt x="0" y="329"/>
                  </a:cubicBezTo>
                  <a:cubicBezTo>
                    <a:pt x="140" y="366"/>
                    <a:pt x="254" y="468"/>
                    <a:pt x="306" y="601"/>
                  </a:cubicBezTo>
                  <a:cubicBezTo>
                    <a:pt x="326" y="551"/>
                    <a:pt x="337" y="495"/>
                    <a:pt x="337" y="437"/>
                  </a:cubicBezTo>
                  <a:cubicBezTo>
                    <a:pt x="337" y="228"/>
                    <a:pt x="194" y="51"/>
                    <a:pt x="0" y="0"/>
                  </a:cubicBezTo>
                  <a:close/>
                </a:path>
              </a:pathLst>
            </a:custGeom>
            <a:solidFill>
              <a:srgbClr val="949C6B">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4" name="Freeform 12"/>
            <p:cNvSpPr>
              <a:spLocks/>
            </p:cNvSpPr>
            <p:nvPr/>
          </p:nvSpPr>
          <p:spPr bwMode="auto">
            <a:xfrm>
              <a:off x="4206876" y="2005013"/>
              <a:ext cx="784225" cy="1874838"/>
            </a:xfrm>
            <a:custGeom>
              <a:avLst/>
              <a:gdLst/>
              <a:ahLst/>
              <a:cxnLst>
                <a:cxn ang="0">
                  <a:pos x="279" y="1309"/>
                </a:cxn>
                <a:cxn ang="0">
                  <a:pos x="438" y="1333"/>
                </a:cxn>
                <a:cxn ang="0">
                  <a:pos x="558" y="774"/>
                </a:cxn>
                <a:cxn ang="0">
                  <a:pos x="279" y="0"/>
                </a:cxn>
                <a:cxn ang="0">
                  <a:pos x="0" y="774"/>
                </a:cxn>
                <a:cxn ang="0">
                  <a:pos x="120" y="1333"/>
                </a:cxn>
                <a:cxn ang="0">
                  <a:pos x="279" y="1309"/>
                </a:cxn>
              </a:cxnLst>
              <a:rect l="0" t="0" r="r" b="b"/>
              <a:pathLst>
                <a:path w="558" h="1333">
                  <a:moveTo>
                    <a:pt x="279" y="1309"/>
                  </a:moveTo>
                  <a:cubicBezTo>
                    <a:pt x="335" y="1309"/>
                    <a:pt x="388" y="1317"/>
                    <a:pt x="438" y="1333"/>
                  </a:cubicBezTo>
                  <a:cubicBezTo>
                    <a:pt x="513" y="1182"/>
                    <a:pt x="558" y="987"/>
                    <a:pt x="558" y="774"/>
                  </a:cubicBezTo>
                  <a:cubicBezTo>
                    <a:pt x="558" y="436"/>
                    <a:pt x="445" y="143"/>
                    <a:pt x="279" y="0"/>
                  </a:cubicBezTo>
                  <a:cubicBezTo>
                    <a:pt x="113" y="143"/>
                    <a:pt x="0" y="436"/>
                    <a:pt x="0" y="774"/>
                  </a:cubicBezTo>
                  <a:cubicBezTo>
                    <a:pt x="0" y="987"/>
                    <a:pt x="45" y="1182"/>
                    <a:pt x="120" y="1333"/>
                  </a:cubicBezTo>
                  <a:cubicBezTo>
                    <a:pt x="170" y="1317"/>
                    <a:pt x="223" y="1309"/>
                    <a:pt x="279" y="1309"/>
                  </a:cubicBezTo>
                  <a:close/>
                </a:path>
              </a:pathLst>
            </a:custGeom>
            <a:solidFill>
              <a:srgbClr val="A54D7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5" name="Freeform 13"/>
            <p:cNvSpPr>
              <a:spLocks/>
            </p:cNvSpPr>
            <p:nvPr/>
          </p:nvSpPr>
          <p:spPr bwMode="auto">
            <a:xfrm>
              <a:off x="4595813" y="2005013"/>
              <a:ext cx="395288" cy="1874838"/>
            </a:xfrm>
            <a:custGeom>
              <a:avLst/>
              <a:gdLst/>
              <a:ahLst/>
              <a:cxnLst>
                <a:cxn ang="0">
                  <a:pos x="2" y="0"/>
                </a:cxn>
                <a:cxn ang="0">
                  <a:pos x="0" y="1"/>
                </a:cxn>
                <a:cxn ang="0">
                  <a:pos x="0" y="1309"/>
                </a:cxn>
                <a:cxn ang="0">
                  <a:pos x="2" y="1309"/>
                </a:cxn>
                <a:cxn ang="0">
                  <a:pos x="161" y="1333"/>
                </a:cxn>
                <a:cxn ang="0">
                  <a:pos x="281" y="774"/>
                </a:cxn>
                <a:cxn ang="0">
                  <a:pos x="2" y="0"/>
                </a:cxn>
              </a:cxnLst>
              <a:rect l="0" t="0" r="r" b="b"/>
              <a:pathLst>
                <a:path w="281" h="1333">
                  <a:moveTo>
                    <a:pt x="2" y="0"/>
                  </a:moveTo>
                  <a:cubicBezTo>
                    <a:pt x="1" y="0"/>
                    <a:pt x="1" y="1"/>
                    <a:pt x="0" y="1"/>
                  </a:cubicBezTo>
                  <a:cubicBezTo>
                    <a:pt x="0" y="1309"/>
                    <a:pt x="0" y="1309"/>
                    <a:pt x="0" y="1309"/>
                  </a:cubicBezTo>
                  <a:cubicBezTo>
                    <a:pt x="1" y="1309"/>
                    <a:pt x="1" y="1309"/>
                    <a:pt x="2" y="1309"/>
                  </a:cubicBezTo>
                  <a:cubicBezTo>
                    <a:pt x="58" y="1309"/>
                    <a:pt x="111" y="1317"/>
                    <a:pt x="161" y="1333"/>
                  </a:cubicBezTo>
                  <a:cubicBezTo>
                    <a:pt x="236" y="1182"/>
                    <a:pt x="281" y="987"/>
                    <a:pt x="281" y="774"/>
                  </a:cubicBezTo>
                  <a:cubicBezTo>
                    <a:pt x="281" y="436"/>
                    <a:pt x="168" y="143"/>
                    <a:pt x="2" y="0"/>
                  </a:cubicBezTo>
                  <a:close/>
                </a:path>
              </a:pathLst>
            </a:custGeom>
            <a:solidFill>
              <a:srgbClr val="A54D74">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6" name="Freeform 14"/>
            <p:cNvSpPr>
              <a:spLocks/>
            </p:cNvSpPr>
            <p:nvPr/>
          </p:nvSpPr>
          <p:spPr bwMode="auto">
            <a:xfrm>
              <a:off x="4308476" y="2005013"/>
              <a:ext cx="579438" cy="460375"/>
            </a:xfrm>
            <a:custGeom>
              <a:avLst/>
              <a:gdLst/>
              <a:ahLst/>
              <a:cxnLst>
                <a:cxn ang="0">
                  <a:pos x="206" y="320"/>
                </a:cxn>
                <a:cxn ang="0">
                  <a:pos x="412" y="327"/>
                </a:cxn>
                <a:cxn ang="0">
                  <a:pos x="206" y="0"/>
                </a:cxn>
                <a:cxn ang="0">
                  <a:pos x="0" y="327"/>
                </a:cxn>
                <a:cxn ang="0">
                  <a:pos x="206" y="320"/>
                </a:cxn>
              </a:cxnLst>
              <a:rect l="0" t="0" r="r" b="b"/>
              <a:pathLst>
                <a:path w="412" h="327">
                  <a:moveTo>
                    <a:pt x="206" y="320"/>
                  </a:moveTo>
                  <a:cubicBezTo>
                    <a:pt x="276" y="320"/>
                    <a:pt x="345" y="322"/>
                    <a:pt x="412" y="327"/>
                  </a:cubicBezTo>
                  <a:cubicBezTo>
                    <a:pt x="363" y="188"/>
                    <a:pt x="291" y="74"/>
                    <a:pt x="206" y="0"/>
                  </a:cubicBezTo>
                  <a:cubicBezTo>
                    <a:pt x="121" y="74"/>
                    <a:pt x="49" y="188"/>
                    <a:pt x="0" y="327"/>
                  </a:cubicBezTo>
                  <a:cubicBezTo>
                    <a:pt x="67" y="322"/>
                    <a:pt x="136" y="320"/>
                    <a:pt x="206" y="320"/>
                  </a:cubicBezTo>
                  <a:close/>
                </a:path>
              </a:pathLst>
            </a:custGeom>
            <a:solidFill>
              <a:srgbClr val="6F818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7" name="Freeform 15"/>
            <p:cNvSpPr>
              <a:spLocks/>
            </p:cNvSpPr>
            <p:nvPr/>
          </p:nvSpPr>
          <p:spPr bwMode="auto">
            <a:xfrm>
              <a:off x="4595813" y="2005013"/>
              <a:ext cx="292100" cy="460375"/>
            </a:xfrm>
            <a:custGeom>
              <a:avLst/>
              <a:gdLst/>
              <a:ahLst/>
              <a:cxnLst>
                <a:cxn ang="0">
                  <a:pos x="0" y="1"/>
                </a:cxn>
                <a:cxn ang="0">
                  <a:pos x="0" y="320"/>
                </a:cxn>
                <a:cxn ang="0">
                  <a:pos x="2" y="320"/>
                </a:cxn>
                <a:cxn ang="0">
                  <a:pos x="208" y="327"/>
                </a:cxn>
                <a:cxn ang="0">
                  <a:pos x="2" y="0"/>
                </a:cxn>
                <a:cxn ang="0">
                  <a:pos x="0" y="1"/>
                </a:cxn>
              </a:cxnLst>
              <a:rect l="0" t="0" r="r" b="b"/>
              <a:pathLst>
                <a:path w="208" h="327">
                  <a:moveTo>
                    <a:pt x="0" y="1"/>
                  </a:moveTo>
                  <a:cubicBezTo>
                    <a:pt x="0" y="320"/>
                    <a:pt x="0" y="320"/>
                    <a:pt x="0" y="320"/>
                  </a:cubicBezTo>
                  <a:cubicBezTo>
                    <a:pt x="1" y="320"/>
                    <a:pt x="1" y="320"/>
                    <a:pt x="2" y="320"/>
                  </a:cubicBezTo>
                  <a:cubicBezTo>
                    <a:pt x="72" y="320"/>
                    <a:pt x="141" y="322"/>
                    <a:pt x="208" y="327"/>
                  </a:cubicBezTo>
                  <a:cubicBezTo>
                    <a:pt x="159" y="188"/>
                    <a:pt x="87" y="74"/>
                    <a:pt x="2" y="0"/>
                  </a:cubicBezTo>
                  <a:cubicBezTo>
                    <a:pt x="1" y="0"/>
                    <a:pt x="1" y="1"/>
                    <a:pt x="0" y="1"/>
                  </a:cubicBezTo>
                  <a:close/>
                </a:path>
              </a:pathLst>
            </a:custGeom>
            <a:solidFill>
              <a:srgbClr val="6F8183">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8" name="Freeform 16"/>
            <p:cNvSpPr>
              <a:spLocks/>
            </p:cNvSpPr>
            <p:nvPr/>
          </p:nvSpPr>
          <p:spPr bwMode="auto">
            <a:xfrm>
              <a:off x="4514851" y="3262313"/>
              <a:ext cx="168275" cy="906463"/>
            </a:xfrm>
            <a:custGeom>
              <a:avLst/>
              <a:gdLst/>
              <a:ahLst/>
              <a:cxnLst>
                <a:cxn ang="0">
                  <a:pos x="60" y="0"/>
                </a:cxn>
                <a:cxn ang="0">
                  <a:pos x="0" y="322"/>
                </a:cxn>
                <a:cxn ang="0">
                  <a:pos x="60" y="645"/>
                </a:cxn>
                <a:cxn ang="0">
                  <a:pos x="120" y="322"/>
                </a:cxn>
                <a:cxn ang="0">
                  <a:pos x="60" y="0"/>
                </a:cxn>
              </a:cxnLst>
              <a:rect l="0" t="0" r="r" b="b"/>
              <a:pathLst>
                <a:path w="120" h="645">
                  <a:moveTo>
                    <a:pt x="60" y="0"/>
                  </a:moveTo>
                  <a:cubicBezTo>
                    <a:pt x="24" y="60"/>
                    <a:pt x="0" y="182"/>
                    <a:pt x="0" y="322"/>
                  </a:cubicBezTo>
                  <a:cubicBezTo>
                    <a:pt x="0" y="463"/>
                    <a:pt x="24" y="585"/>
                    <a:pt x="60" y="645"/>
                  </a:cubicBezTo>
                  <a:cubicBezTo>
                    <a:pt x="96" y="585"/>
                    <a:pt x="120" y="463"/>
                    <a:pt x="120" y="322"/>
                  </a:cubicBezTo>
                  <a:cubicBezTo>
                    <a:pt x="120" y="182"/>
                    <a:pt x="96" y="60"/>
                    <a:pt x="60" y="0"/>
                  </a:cubicBezTo>
                  <a:close/>
                </a:path>
              </a:pathLst>
            </a:custGeom>
            <a:solidFill>
              <a:srgbClr val="949C6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19" name="Freeform 17"/>
            <p:cNvSpPr>
              <a:spLocks/>
            </p:cNvSpPr>
            <p:nvPr/>
          </p:nvSpPr>
          <p:spPr bwMode="auto">
            <a:xfrm>
              <a:off x="4595813" y="3262313"/>
              <a:ext cx="87313" cy="906463"/>
            </a:xfrm>
            <a:custGeom>
              <a:avLst/>
              <a:gdLst/>
              <a:ahLst/>
              <a:cxnLst>
                <a:cxn ang="0">
                  <a:pos x="0" y="3"/>
                </a:cxn>
                <a:cxn ang="0">
                  <a:pos x="0" y="642"/>
                </a:cxn>
                <a:cxn ang="0">
                  <a:pos x="2" y="645"/>
                </a:cxn>
                <a:cxn ang="0">
                  <a:pos x="62" y="322"/>
                </a:cxn>
                <a:cxn ang="0">
                  <a:pos x="2" y="0"/>
                </a:cxn>
                <a:cxn ang="0">
                  <a:pos x="0" y="3"/>
                </a:cxn>
              </a:cxnLst>
              <a:rect l="0" t="0" r="r" b="b"/>
              <a:pathLst>
                <a:path w="62" h="645">
                  <a:moveTo>
                    <a:pt x="0" y="3"/>
                  </a:moveTo>
                  <a:cubicBezTo>
                    <a:pt x="0" y="642"/>
                    <a:pt x="0" y="642"/>
                    <a:pt x="0" y="642"/>
                  </a:cubicBezTo>
                  <a:cubicBezTo>
                    <a:pt x="1" y="643"/>
                    <a:pt x="1" y="644"/>
                    <a:pt x="2" y="645"/>
                  </a:cubicBezTo>
                  <a:cubicBezTo>
                    <a:pt x="38" y="585"/>
                    <a:pt x="62" y="463"/>
                    <a:pt x="62" y="322"/>
                  </a:cubicBezTo>
                  <a:cubicBezTo>
                    <a:pt x="62" y="182"/>
                    <a:pt x="38" y="60"/>
                    <a:pt x="2" y="0"/>
                  </a:cubicBezTo>
                  <a:cubicBezTo>
                    <a:pt x="1" y="1"/>
                    <a:pt x="1" y="2"/>
                    <a:pt x="0" y="3"/>
                  </a:cubicBezTo>
                  <a:close/>
                </a:path>
              </a:pathLst>
            </a:custGeom>
            <a:solidFill>
              <a:srgbClr val="949C6B">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20" name="Oval 18"/>
            <p:cNvSpPr>
              <a:spLocks noChangeArrowheads="1"/>
            </p:cNvSpPr>
            <p:nvPr/>
          </p:nvSpPr>
          <p:spPr bwMode="auto">
            <a:xfrm>
              <a:off x="4378326" y="2652713"/>
              <a:ext cx="441325" cy="439738"/>
            </a:xfrm>
            <a:prstGeom prst="ellipse">
              <a:avLst/>
            </a:prstGeom>
            <a:solidFill>
              <a:srgbClr val="766A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21" name="Oval 19"/>
            <p:cNvSpPr>
              <a:spLocks noChangeArrowheads="1"/>
            </p:cNvSpPr>
            <p:nvPr/>
          </p:nvSpPr>
          <p:spPr bwMode="auto">
            <a:xfrm>
              <a:off x="4445001" y="2720975"/>
              <a:ext cx="306388" cy="306388"/>
            </a:xfrm>
            <a:prstGeom prst="ellipse">
              <a:avLst/>
            </a:prstGeom>
            <a:solidFill>
              <a:sysClr val="windowText" lastClr="000000">
                <a:lumMod val="50000"/>
                <a:lumOff val="50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22" name="Freeform 20"/>
            <p:cNvSpPr>
              <a:spLocks/>
            </p:cNvSpPr>
            <p:nvPr/>
          </p:nvSpPr>
          <p:spPr bwMode="auto">
            <a:xfrm>
              <a:off x="4595813" y="2652713"/>
              <a:ext cx="223838" cy="439738"/>
            </a:xfrm>
            <a:custGeom>
              <a:avLst/>
              <a:gdLst/>
              <a:ahLst/>
              <a:cxnLst>
                <a:cxn ang="0">
                  <a:pos x="2" y="0"/>
                </a:cxn>
                <a:cxn ang="0">
                  <a:pos x="0" y="0"/>
                </a:cxn>
                <a:cxn ang="0">
                  <a:pos x="0" y="48"/>
                </a:cxn>
                <a:cxn ang="0">
                  <a:pos x="2" y="48"/>
                </a:cxn>
                <a:cxn ang="0">
                  <a:pos x="111" y="157"/>
                </a:cxn>
                <a:cxn ang="0">
                  <a:pos x="2" y="266"/>
                </a:cxn>
                <a:cxn ang="0">
                  <a:pos x="0" y="265"/>
                </a:cxn>
                <a:cxn ang="0">
                  <a:pos x="0" y="313"/>
                </a:cxn>
                <a:cxn ang="0">
                  <a:pos x="2" y="313"/>
                </a:cxn>
                <a:cxn ang="0">
                  <a:pos x="159" y="157"/>
                </a:cxn>
                <a:cxn ang="0">
                  <a:pos x="2" y="0"/>
                </a:cxn>
              </a:cxnLst>
              <a:rect l="0" t="0" r="r" b="b"/>
              <a:pathLst>
                <a:path w="159" h="313">
                  <a:moveTo>
                    <a:pt x="2" y="0"/>
                  </a:moveTo>
                  <a:cubicBezTo>
                    <a:pt x="1" y="0"/>
                    <a:pt x="1" y="0"/>
                    <a:pt x="0" y="0"/>
                  </a:cubicBezTo>
                  <a:cubicBezTo>
                    <a:pt x="0" y="48"/>
                    <a:pt x="0" y="48"/>
                    <a:pt x="0" y="48"/>
                  </a:cubicBezTo>
                  <a:cubicBezTo>
                    <a:pt x="1" y="48"/>
                    <a:pt x="1" y="48"/>
                    <a:pt x="2" y="48"/>
                  </a:cubicBezTo>
                  <a:cubicBezTo>
                    <a:pt x="62" y="48"/>
                    <a:pt x="111" y="96"/>
                    <a:pt x="111" y="157"/>
                  </a:cubicBezTo>
                  <a:cubicBezTo>
                    <a:pt x="111" y="217"/>
                    <a:pt x="62" y="266"/>
                    <a:pt x="2" y="266"/>
                  </a:cubicBezTo>
                  <a:cubicBezTo>
                    <a:pt x="1" y="266"/>
                    <a:pt x="1" y="265"/>
                    <a:pt x="0" y="265"/>
                  </a:cubicBezTo>
                  <a:cubicBezTo>
                    <a:pt x="0" y="313"/>
                    <a:pt x="0" y="313"/>
                    <a:pt x="0" y="313"/>
                  </a:cubicBezTo>
                  <a:cubicBezTo>
                    <a:pt x="1" y="313"/>
                    <a:pt x="1" y="313"/>
                    <a:pt x="2" y="313"/>
                  </a:cubicBezTo>
                  <a:cubicBezTo>
                    <a:pt x="88" y="313"/>
                    <a:pt x="159" y="243"/>
                    <a:pt x="159" y="157"/>
                  </a:cubicBezTo>
                  <a:cubicBezTo>
                    <a:pt x="159" y="70"/>
                    <a:pt x="88" y="0"/>
                    <a:pt x="2" y="0"/>
                  </a:cubicBezTo>
                  <a:close/>
                </a:path>
              </a:pathLst>
            </a:custGeom>
            <a:solidFill>
              <a:srgbClr val="766A50">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23" name="Freeform 21"/>
            <p:cNvSpPr>
              <a:spLocks/>
            </p:cNvSpPr>
            <p:nvPr/>
          </p:nvSpPr>
          <p:spPr bwMode="auto">
            <a:xfrm>
              <a:off x="4595813" y="2720975"/>
              <a:ext cx="155575" cy="306388"/>
            </a:xfrm>
            <a:custGeom>
              <a:avLst/>
              <a:gdLst/>
              <a:ahLst/>
              <a:cxnLst>
                <a:cxn ang="0">
                  <a:pos x="111" y="109"/>
                </a:cxn>
                <a:cxn ang="0">
                  <a:pos x="2" y="0"/>
                </a:cxn>
                <a:cxn ang="0">
                  <a:pos x="0" y="0"/>
                </a:cxn>
                <a:cxn ang="0">
                  <a:pos x="0" y="217"/>
                </a:cxn>
                <a:cxn ang="0">
                  <a:pos x="2" y="218"/>
                </a:cxn>
                <a:cxn ang="0">
                  <a:pos x="111" y="109"/>
                </a:cxn>
              </a:cxnLst>
              <a:rect l="0" t="0" r="r" b="b"/>
              <a:pathLst>
                <a:path w="111" h="218">
                  <a:moveTo>
                    <a:pt x="111" y="109"/>
                  </a:moveTo>
                  <a:cubicBezTo>
                    <a:pt x="111" y="48"/>
                    <a:pt x="62" y="0"/>
                    <a:pt x="2" y="0"/>
                  </a:cubicBezTo>
                  <a:cubicBezTo>
                    <a:pt x="1" y="0"/>
                    <a:pt x="1" y="0"/>
                    <a:pt x="0" y="0"/>
                  </a:cubicBezTo>
                  <a:cubicBezTo>
                    <a:pt x="0" y="217"/>
                    <a:pt x="0" y="217"/>
                    <a:pt x="0" y="217"/>
                  </a:cubicBezTo>
                  <a:cubicBezTo>
                    <a:pt x="1" y="217"/>
                    <a:pt x="1" y="218"/>
                    <a:pt x="2" y="218"/>
                  </a:cubicBezTo>
                  <a:cubicBezTo>
                    <a:pt x="62" y="218"/>
                    <a:pt x="111" y="169"/>
                    <a:pt x="111" y="109"/>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Bookman Old Style" panose="02050604050505020204"/>
              </a:endParaRPr>
            </a:p>
          </p:txBody>
        </p:sp>
      </p:grpSp>
      <p:grpSp>
        <p:nvGrpSpPr>
          <p:cNvPr id="24" name="Group 53"/>
          <p:cNvGrpSpPr/>
          <p:nvPr/>
        </p:nvGrpSpPr>
        <p:grpSpPr>
          <a:xfrm>
            <a:off x="4695532" y="4690888"/>
            <a:ext cx="2643188" cy="812800"/>
            <a:chOff x="3228976" y="3935413"/>
            <a:chExt cx="2643188" cy="812800"/>
          </a:xfrm>
          <a:solidFill>
            <a:sysClr val="windowText" lastClr="000000">
              <a:lumMod val="65000"/>
              <a:lumOff val="35000"/>
            </a:sysClr>
          </a:solidFill>
        </p:grpSpPr>
        <p:sp>
          <p:nvSpPr>
            <p:cNvPr id="25" name="Freeform 22"/>
            <p:cNvSpPr>
              <a:spLocks/>
            </p:cNvSpPr>
            <p:nvPr/>
          </p:nvSpPr>
          <p:spPr bwMode="auto">
            <a:xfrm>
              <a:off x="3228976" y="3935413"/>
              <a:ext cx="39688" cy="42863"/>
            </a:xfrm>
            <a:custGeom>
              <a:avLst/>
              <a:gdLst/>
              <a:ahLst/>
              <a:cxnLst>
                <a:cxn ang="0">
                  <a:pos x="0" y="10"/>
                </a:cxn>
                <a:cxn ang="0">
                  <a:pos x="12" y="31"/>
                </a:cxn>
                <a:cxn ang="0">
                  <a:pos x="29" y="21"/>
                </a:cxn>
                <a:cxn ang="0">
                  <a:pos x="17" y="0"/>
                </a:cxn>
                <a:cxn ang="0">
                  <a:pos x="0" y="10"/>
                </a:cxn>
              </a:cxnLst>
              <a:rect l="0" t="0" r="r" b="b"/>
              <a:pathLst>
                <a:path w="29" h="31">
                  <a:moveTo>
                    <a:pt x="0" y="10"/>
                  </a:moveTo>
                  <a:cubicBezTo>
                    <a:pt x="4" y="17"/>
                    <a:pt x="8" y="24"/>
                    <a:pt x="12" y="31"/>
                  </a:cubicBezTo>
                  <a:cubicBezTo>
                    <a:pt x="29" y="21"/>
                    <a:pt x="29" y="21"/>
                    <a:pt x="29" y="21"/>
                  </a:cubicBezTo>
                  <a:cubicBezTo>
                    <a:pt x="25" y="14"/>
                    <a:pt x="21" y="7"/>
                    <a:pt x="17" y="0"/>
                  </a:cubicBezTo>
                  <a:lnTo>
                    <a:pt x="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26" name="Group 36"/>
            <p:cNvGrpSpPr/>
            <p:nvPr/>
          </p:nvGrpSpPr>
          <p:grpSpPr>
            <a:xfrm>
              <a:off x="3279776" y="4021138"/>
              <a:ext cx="2592388" cy="727075"/>
              <a:chOff x="3279776" y="3973513"/>
              <a:chExt cx="2592388" cy="727075"/>
            </a:xfrm>
            <a:grpFill/>
          </p:grpSpPr>
          <p:sp>
            <p:nvSpPr>
              <p:cNvPr id="27" name="Freeform 24"/>
              <p:cNvSpPr>
                <a:spLocks/>
              </p:cNvSpPr>
              <p:nvPr/>
            </p:nvSpPr>
            <p:spPr bwMode="auto">
              <a:xfrm>
                <a:off x="5792788" y="4076700"/>
                <a:ext cx="42863" cy="42863"/>
              </a:xfrm>
              <a:custGeom>
                <a:avLst/>
                <a:gdLst/>
                <a:ahLst/>
                <a:cxnLst>
                  <a:cxn ang="0">
                    <a:pos x="15" y="31"/>
                  </a:cxn>
                  <a:cxn ang="0">
                    <a:pos x="31" y="12"/>
                  </a:cxn>
                  <a:cxn ang="0">
                    <a:pos x="15" y="0"/>
                  </a:cxn>
                  <a:cxn ang="0">
                    <a:pos x="0" y="19"/>
                  </a:cxn>
                  <a:cxn ang="0">
                    <a:pos x="15" y="31"/>
                  </a:cxn>
                </a:cxnLst>
                <a:rect l="0" t="0" r="r" b="b"/>
                <a:pathLst>
                  <a:path w="31" h="31">
                    <a:moveTo>
                      <a:pt x="15" y="31"/>
                    </a:moveTo>
                    <a:cubicBezTo>
                      <a:pt x="21" y="25"/>
                      <a:pt x="26" y="19"/>
                      <a:pt x="31" y="12"/>
                    </a:cubicBezTo>
                    <a:cubicBezTo>
                      <a:pt x="15" y="0"/>
                      <a:pt x="15" y="0"/>
                      <a:pt x="15" y="0"/>
                    </a:cubicBezTo>
                    <a:cubicBezTo>
                      <a:pt x="10" y="6"/>
                      <a:pt x="5" y="13"/>
                      <a:pt x="0" y="19"/>
                    </a:cubicBezTo>
                    <a:lnTo>
                      <a:pt x="15"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28" name="Group 34"/>
              <p:cNvGrpSpPr/>
              <p:nvPr/>
            </p:nvGrpSpPr>
            <p:grpSpPr>
              <a:xfrm>
                <a:off x="3279776" y="3973513"/>
                <a:ext cx="2592388" cy="727075"/>
                <a:chOff x="3279776" y="3973513"/>
                <a:chExt cx="2592388" cy="727075"/>
              </a:xfrm>
              <a:grpFill/>
            </p:grpSpPr>
            <p:sp>
              <p:nvSpPr>
                <p:cNvPr id="29" name="Freeform 23"/>
                <p:cNvSpPr>
                  <a:spLocks noEditPoints="1"/>
                </p:cNvSpPr>
                <p:nvPr/>
              </p:nvSpPr>
              <p:spPr bwMode="auto">
                <a:xfrm>
                  <a:off x="3279776" y="3973513"/>
                  <a:ext cx="2489200" cy="727075"/>
                </a:xfrm>
                <a:custGeom>
                  <a:avLst/>
                  <a:gdLst/>
                  <a:ahLst/>
                  <a:cxnLst>
                    <a:cxn ang="0">
                      <a:pos x="1771" y="141"/>
                    </a:cxn>
                    <a:cxn ang="0">
                      <a:pos x="1725" y="162"/>
                    </a:cxn>
                    <a:cxn ang="0">
                      <a:pos x="1670" y="242"/>
                    </a:cxn>
                    <a:cxn ang="0">
                      <a:pos x="1691" y="195"/>
                    </a:cxn>
                    <a:cxn ang="0">
                      <a:pos x="1670" y="242"/>
                    </a:cxn>
                    <a:cxn ang="0">
                      <a:pos x="1633" y="272"/>
                    </a:cxn>
                    <a:cxn ang="0">
                      <a:pos x="1583" y="285"/>
                    </a:cxn>
                    <a:cxn ang="0">
                      <a:pos x="1516" y="354"/>
                    </a:cxn>
                    <a:cxn ang="0">
                      <a:pos x="1545" y="312"/>
                    </a:cxn>
                    <a:cxn ang="0">
                      <a:pos x="1516" y="354"/>
                    </a:cxn>
                    <a:cxn ang="0">
                      <a:pos x="1474" y="378"/>
                    </a:cxn>
                    <a:cxn ang="0">
                      <a:pos x="1423" y="382"/>
                    </a:cxn>
                    <a:cxn ang="0">
                      <a:pos x="1345" y="439"/>
                    </a:cxn>
                    <a:cxn ang="0">
                      <a:pos x="1381" y="402"/>
                    </a:cxn>
                    <a:cxn ang="0">
                      <a:pos x="1345" y="439"/>
                    </a:cxn>
                    <a:cxn ang="0">
                      <a:pos x="1300" y="455"/>
                    </a:cxn>
                    <a:cxn ang="0">
                      <a:pos x="1249" y="451"/>
                    </a:cxn>
                    <a:cxn ang="0">
                      <a:pos x="1162" y="493"/>
                    </a:cxn>
                    <a:cxn ang="0">
                      <a:pos x="1204" y="463"/>
                    </a:cxn>
                    <a:cxn ang="0">
                      <a:pos x="1162" y="493"/>
                    </a:cxn>
                    <a:cxn ang="0">
                      <a:pos x="1115" y="502"/>
                    </a:cxn>
                    <a:cxn ang="0">
                      <a:pos x="1066" y="489"/>
                    </a:cxn>
                    <a:cxn ang="0">
                      <a:pos x="973" y="516"/>
                    </a:cxn>
                    <a:cxn ang="0">
                      <a:pos x="1019" y="494"/>
                    </a:cxn>
                    <a:cxn ang="0">
                      <a:pos x="973" y="516"/>
                    </a:cxn>
                    <a:cxn ang="0">
                      <a:pos x="925" y="517"/>
                    </a:cxn>
                    <a:cxn ang="0">
                      <a:pos x="878" y="495"/>
                    </a:cxn>
                    <a:cxn ang="0">
                      <a:pos x="782" y="506"/>
                    </a:cxn>
                    <a:cxn ang="0">
                      <a:pos x="832" y="492"/>
                    </a:cxn>
                    <a:cxn ang="0">
                      <a:pos x="782" y="506"/>
                    </a:cxn>
                    <a:cxn ang="0">
                      <a:pos x="735" y="499"/>
                    </a:cxn>
                    <a:cxn ang="0">
                      <a:pos x="693" y="470"/>
                    </a:cxn>
                    <a:cxn ang="0">
                      <a:pos x="596" y="464"/>
                    </a:cxn>
                    <a:cxn ang="0">
                      <a:pos x="647" y="458"/>
                    </a:cxn>
                    <a:cxn ang="0">
                      <a:pos x="596" y="464"/>
                    </a:cxn>
                    <a:cxn ang="0">
                      <a:pos x="551" y="448"/>
                    </a:cxn>
                    <a:cxn ang="0">
                      <a:pos x="514" y="413"/>
                    </a:cxn>
                    <a:cxn ang="0">
                      <a:pos x="420" y="391"/>
                    </a:cxn>
                    <a:cxn ang="0">
                      <a:pos x="463" y="412"/>
                    </a:cxn>
                    <a:cxn ang="0">
                      <a:pos x="433" y="375"/>
                    </a:cxn>
                    <a:cxn ang="0">
                      <a:pos x="420" y="391"/>
                    </a:cxn>
                    <a:cxn ang="0">
                      <a:pos x="378" y="368"/>
                    </a:cxn>
                    <a:cxn ang="0">
                      <a:pos x="348" y="326"/>
                    </a:cxn>
                    <a:cxn ang="0">
                      <a:pos x="259" y="289"/>
                    </a:cxn>
                    <a:cxn ang="0">
                      <a:pos x="309" y="300"/>
                    </a:cxn>
                    <a:cxn ang="0">
                      <a:pos x="259" y="289"/>
                    </a:cxn>
                    <a:cxn ang="0">
                      <a:pos x="222" y="259"/>
                    </a:cxn>
                    <a:cxn ang="0">
                      <a:pos x="199" y="213"/>
                    </a:cxn>
                    <a:cxn ang="0">
                      <a:pos x="118" y="161"/>
                    </a:cxn>
                    <a:cxn ang="0">
                      <a:pos x="165" y="181"/>
                    </a:cxn>
                    <a:cxn ang="0">
                      <a:pos x="118" y="161"/>
                    </a:cxn>
                    <a:cxn ang="0">
                      <a:pos x="86" y="125"/>
                    </a:cxn>
                    <a:cxn ang="0">
                      <a:pos x="71" y="76"/>
                    </a:cxn>
                    <a:cxn ang="0">
                      <a:pos x="0" y="11"/>
                    </a:cxn>
                    <a:cxn ang="0">
                      <a:pos x="43" y="38"/>
                    </a:cxn>
                    <a:cxn ang="0">
                      <a:pos x="0" y="11"/>
                    </a:cxn>
                  </a:cxnLst>
                  <a:rect l="0" t="0" r="r" b="b"/>
                  <a:pathLst>
                    <a:path w="1771" h="517">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30" name="Freeform 25"/>
                <p:cNvSpPr>
                  <a:spLocks noEditPoints="1"/>
                </p:cNvSpPr>
                <p:nvPr/>
              </p:nvSpPr>
              <p:spPr bwMode="auto">
                <a:xfrm>
                  <a:off x="5603876" y="4040188"/>
                  <a:ext cx="268288" cy="271463"/>
                </a:xfrm>
                <a:custGeom>
                  <a:avLst/>
                  <a:gdLst/>
                  <a:ahLst/>
                  <a:cxnLst>
                    <a:cxn ang="0">
                      <a:pos x="119" y="132"/>
                    </a:cxn>
                    <a:cxn ang="0">
                      <a:pos x="110" y="166"/>
                    </a:cxn>
                    <a:cxn ang="0">
                      <a:pos x="126" y="171"/>
                    </a:cxn>
                    <a:cxn ang="0">
                      <a:pos x="135" y="136"/>
                    </a:cxn>
                    <a:cxn ang="0">
                      <a:pos x="119" y="132"/>
                    </a:cxn>
                    <a:cxn ang="0">
                      <a:pos x="135" y="62"/>
                    </a:cxn>
                    <a:cxn ang="0">
                      <a:pos x="126" y="97"/>
                    </a:cxn>
                    <a:cxn ang="0">
                      <a:pos x="144" y="101"/>
                    </a:cxn>
                    <a:cxn ang="0">
                      <a:pos x="152" y="67"/>
                    </a:cxn>
                    <a:cxn ang="0">
                      <a:pos x="135" y="62"/>
                    </a:cxn>
                    <a:cxn ang="0">
                      <a:pos x="143" y="22"/>
                    </a:cxn>
                    <a:cxn ang="0">
                      <a:pos x="145" y="22"/>
                    </a:cxn>
                    <a:cxn ang="0">
                      <a:pos x="143" y="29"/>
                    </a:cxn>
                    <a:cxn ang="0">
                      <a:pos x="161" y="32"/>
                    </a:cxn>
                    <a:cxn ang="0">
                      <a:pos x="169" y="0"/>
                    </a:cxn>
                    <a:cxn ang="0">
                      <a:pos x="141" y="4"/>
                    </a:cxn>
                    <a:cxn ang="0">
                      <a:pos x="143" y="22"/>
                    </a:cxn>
                    <a:cxn ang="0">
                      <a:pos x="72" y="31"/>
                    </a:cxn>
                    <a:cxn ang="0">
                      <a:pos x="108" y="26"/>
                    </a:cxn>
                    <a:cxn ang="0">
                      <a:pos x="105" y="8"/>
                    </a:cxn>
                    <a:cxn ang="0">
                      <a:pos x="71" y="13"/>
                    </a:cxn>
                    <a:cxn ang="0">
                      <a:pos x="72" y="31"/>
                    </a:cxn>
                    <a:cxn ang="0">
                      <a:pos x="3" y="39"/>
                    </a:cxn>
                    <a:cxn ang="0">
                      <a:pos x="38" y="35"/>
                    </a:cxn>
                    <a:cxn ang="0">
                      <a:pos x="35" y="17"/>
                    </a:cxn>
                    <a:cxn ang="0">
                      <a:pos x="0" y="22"/>
                    </a:cxn>
                    <a:cxn ang="0">
                      <a:pos x="3" y="39"/>
                    </a:cxn>
                  </a:cxnLst>
                  <a:rect l="0" t="0" r="r" b="b"/>
                  <a:pathLst>
                    <a:path w="169" h="171">
                      <a:moveTo>
                        <a:pt x="119" y="132"/>
                      </a:moveTo>
                      <a:lnTo>
                        <a:pt x="110" y="166"/>
                      </a:lnTo>
                      <a:lnTo>
                        <a:pt x="126" y="171"/>
                      </a:lnTo>
                      <a:lnTo>
                        <a:pt x="135" y="136"/>
                      </a:lnTo>
                      <a:lnTo>
                        <a:pt x="119" y="132"/>
                      </a:lnTo>
                      <a:close/>
                      <a:moveTo>
                        <a:pt x="135" y="62"/>
                      </a:moveTo>
                      <a:lnTo>
                        <a:pt x="126" y="97"/>
                      </a:lnTo>
                      <a:lnTo>
                        <a:pt x="144" y="101"/>
                      </a:lnTo>
                      <a:lnTo>
                        <a:pt x="152" y="67"/>
                      </a:lnTo>
                      <a:lnTo>
                        <a:pt x="135" y="62"/>
                      </a:lnTo>
                      <a:close/>
                      <a:moveTo>
                        <a:pt x="143" y="22"/>
                      </a:moveTo>
                      <a:lnTo>
                        <a:pt x="145" y="22"/>
                      </a:lnTo>
                      <a:lnTo>
                        <a:pt x="143" y="29"/>
                      </a:lnTo>
                      <a:lnTo>
                        <a:pt x="161" y="32"/>
                      </a:lnTo>
                      <a:lnTo>
                        <a:pt x="169" y="0"/>
                      </a:lnTo>
                      <a:lnTo>
                        <a:pt x="141" y="4"/>
                      </a:lnTo>
                      <a:lnTo>
                        <a:pt x="143" y="22"/>
                      </a:lnTo>
                      <a:close/>
                      <a:moveTo>
                        <a:pt x="72" y="31"/>
                      </a:moveTo>
                      <a:lnTo>
                        <a:pt x="108" y="26"/>
                      </a:lnTo>
                      <a:lnTo>
                        <a:pt x="105" y="8"/>
                      </a:lnTo>
                      <a:lnTo>
                        <a:pt x="71" y="13"/>
                      </a:lnTo>
                      <a:lnTo>
                        <a:pt x="72" y="31"/>
                      </a:lnTo>
                      <a:close/>
                      <a:moveTo>
                        <a:pt x="3" y="39"/>
                      </a:moveTo>
                      <a:lnTo>
                        <a:pt x="38" y="35"/>
                      </a:lnTo>
                      <a:lnTo>
                        <a:pt x="35" y="17"/>
                      </a:lnTo>
                      <a:lnTo>
                        <a:pt x="0" y="22"/>
                      </a:lnTo>
                      <a:lnTo>
                        <a:pt x="3"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grpSp>
      </p:grpSp>
      <p:grpSp>
        <p:nvGrpSpPr>
          <p:cNvPr id="31" name="Group 54"/>
          <p:cNvGrpSpPr/>
          <p:nvPr/>
        </p:nvGrpSpPr>
        <p:grpSpPr>
          <a:xfrm>
            <a:off x="6884698" y="2584274"/>
            <a:ext cx="752475" cy="1360488"/>
            <a:chOff x="5418138" y="1828800"/>
            <a:chExt cx="752475" cy="1360488"/>
          </a:xfrm>
          <a:solidFill>
            <a:sysClr val="windowText" lastClr="000000">
              <a:lumMod val="65000"/>
              <a:lumOff val="35000"/>
            </a:sysClr>
          </a:solidFill>
        </p:grpSpPr>
        <p:sp>
          <p:nvSpPr>
            <p:cNvPr id="32" name="Freeform 26"/>
            <p:cNvSpPr>
              <a:spLocks/>
            </p:cNvSpPr>
            <p:nvPr/>
          </p:nvSpPr>
          <p:spPr bwMode="auto">
            <a:xfrm>
              <a:off x="6142038" y="3154363"/>
              <a:ext cx="28575" cy="34925"/>
            </a:xfrm>
            <a:custGeom>
              <a:avLst/>
              <a:gdLst/>
              <a:ahLst/>
              <a:cxnLst>
                <a:cxn ang="0">
                  <a:pos x="20" y="24"/>
                </a:cxn>
                <a:cxn ang="0">
                  <a:pos x="20" y="7"/>
                </a:cxn>
                <a:cxn ang="0">
                  <a:pos x="20" y="0"/>
                </a:cxn>
                <a:cxn ang="0">
                  <a:pos x="0" y="0"/>
                </a:cxn>
                <a:cxn ang="0">
                  <a:pos x="0" y="7"/>
                </a:cxn>
                <a:cxn ang="0">
                  <a:pos x="0" y="24"/>
                </a:cxn>
                <a:cxn ang="0">
                  <a:pos x="20" y="24"/>
                </a:cxn>
              </a:cxnLst>
              <a:rect l="0" t="0" r="r" b="b"/>
              <a:pathLst>
                <a:path w="20" h="24">
                  <a:moveTo>
                    <a:pt x="20" y="24"/>
                  </a:moveTo>
                  <a:cubicBezTo>
                    <a:pt x="20" y="19"/>
                    <a:pt x="20" y="13"/>
                    <a:pt x="20" y="7"/>
                  </a:cubicBezTo>
                  <a:cubicBezTo>
                    <a:pt x="20" y="5"/>
                    <a:pt x="20" y="2"/>
                    <a:pt x="20" y="0"/>
                  </a:cubicBezTo>
                  <a:cubicBezTo>
                    <a:pt x="0" y="0"/>
                    <a:pt x="0" y="0"/>
                    <a:pt x="0" y="0"/>
                  </a:cubicBezTo>
                  <a:cubicBezTo>
                    <a:pt x="0" y="2"/>
                    <a:pt x="0" y="5"/>
                    <a:pt x="0" y="7"/>
                  </a:cubicBezTo>
                  <a:cubicBezTo>
                    <a:pt x="0" y="13"/>
                    <a:pt x="0" y="18"/>
                    <a:pt x="0" y="24"/>
                  </a:cubicBezTo>
                  <a:lnTo>
                    <a:pt x="2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33" name="Freeform 28"/>
            <p:cNvSpPr>
              <a:spLocks/>
            </p:cNvSpPr>
            <p:nvPr/>
          </p:nvSpPr>
          <p:spPr bwMode="auto">
            <a:xfrm>
              <a:off x="5430838" y="1838325"/>
              <a:ext cx="42863" cy="42863"/>
            </a:xfrm>
            <a:custGeom>
              <a:avLst/>
              <a:gdLst/>
              <a:ahLst/>
              <a:cxnLst>
                <a:cxn ang="0">
                  <a:pos x="31" y="14"/>
                </a:cxn>
                <a:cxn ang="0">
                  <a:pos x="11" y="0"/>
                </a:cxn>
                <a:cxn ang="0">
                  <a:pos x="0" y="17"/>
                </a:cxn>
                <a:cxn ang="0">
                  <a:pos x="20" y="30"/>
                </a:cxn>
                <a:cxn ang="0">
                  <a:pos x="31" y="14"/>
                </a:cxn>
              </a:cxnLst>
              <a:rect l="0" t="0" r="r" b="b"/>
              <a:pathLst>
                <a:path w="31" h="30">
                  <a:moveTo>
                    <a:pt x="31" y="14"/>
                  </a:moveTo>
                  <a:cubicBezTo>
                    <a:pt x="24" y="9"/>
                    <a:pt x="17" y="5"/>
                    <a:pt x="11" y="0"/>
                  </a:cubicBezTo>
                  <a:cubicBezTo>
                    <a:pt x="0" y="17"/>
                    <a:pt x="0" y="17"/>
                    <a:pt x="0" y="17"/>
                  </a:cubicBezTo>
                  <a:cubicBezTo>
                    <a:pt x="7" y="22"/>
                    <a:pt x="13" y="26"/>
                    <a:pt x="20" y="30"/>
                  </a:cubicBezTo>
                  <a:lnTo>
                    <a:pt x="3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34" name="Group 35"/>
            <p:cNvGrpSpPr/>
            <p:nvPr/>
          </p:nvGrpSpPr>
          <p:grpSpPr>
            <a:xfrm>
              <a:off x="5418138" y="1828800"/>
              <a:ext cx="750888" cy="1262063"/>
              <a:chOff x="5418138" y="1781175"/>
              <a:chExt cx="750888" cy="1262063"/>
            </a:xfrm>
            <a:grpFill/>
          </p:grpSpPr>
          <p:sp>
            <p:nvSpPr>
              <p:cNvPr id="35" name="Freeform 27"/>
              <p:cNvSpPr>
                <a:spLocks noEditPoints="1"/>
              </p:cNvSpPr>
              <p:nvPr/>
            </p:nvSpPr>
            <p:spPr bwMode="auto">
              <a:xfrm>
                <a:off x="5511801" y="1849438"/>
                <a:ext cx="657225" cy="1193800"/>
              </a:xfrm>
              <a:custGeom>
                <a:avLst/>
                <a:gdLst/>
                <a:ahLst/>
                <a:cxnLst>
                  <a:cxn ang="0">
                    <a:pos x="50" y="29"/>
                  </a:cxn>
                  <a:cxn ang="0">
                    <a:pos x="12" y="0"/>
                  </a:cxn>
                  <a:cxn ang="0">
                    <a:pos x="0" y="16"/>
                  </a:cxn>
                  <a:cxn ang="0">
                    <a:pos x="37" y="45"/>
                  </a:cxn>
                  <a:cxn ang="0">
                    <a:pos x="50" y="29"/>
                  </a:cxn>
                  <a:cxn ang="0">
                    <a:pos x="121" y="91"/>
                  </a:cxn>
                  <a:cxn ang="0">
                    <a:pos x="86" y="59"/>
                  </a:cxn>
                  <a:cxn ang="0">
                    <a:pos x="73" y="74"/>
                  </a:cxn>
                  <a:cxn ang="0">
                    <a:pos x="107" y="106"/>
                  </a:cxn>
                  <a:cxn ang="0">
                    <a:pos x="121" y="91"/>
                  </a:cxn>
                  <a:cxn ang="0">
                    <a:pos x="187" y="159"/>
                  </a:cxn>
                  <a:cxn ang="0">
                    <a:pos x="155" y="124"/>
                  </a:cxn>
                  <a:cxn ang="0">
                    <a:pos x="140" y="138"/>
                  </a:cxn>
                  <a:cxn ang="0">
                    <a:pos x="172" y="172"/>
                  </a:cxn>
                  <a:cxn ang="0">
                    <a:pos x="187" y="159"/>
                  </a:cxn>
                  <a:cxn ang="0">
                    <a:pos x="246" y="233"/>
                  </a:cxn>
                  <a:cxn ang="0">
                    <a:pos x="217" y="195"/>
                  </a:cxn>
                  <a:cxn ang="0">
                    <a:pos x="202" y="208"/>
                  </a:cxn>
                  <a:cxn ang="0">
                    <a:pos x="230" y="245"/>
                  </a:cxn>
                  <a:cxn ang="0">
                    <a:pos x="246" y="233"/>
                  </a:cxn>
                  <a:cxn ang="0">
                    <a:pos x="300" y="311"/>
                  </a:cxn>
                  <a:cxn ang="0">
                    <a:pos x="274" y="271"/>
                  </a:cxn>
                  <a:cxn ang="0">
                    <a:pos x="257" y="282"/>
                  </a:cxn>
                  <a:cxn ang="0">
                    <a:pos x="283" y="321"/>
                  </a:cxn>
                  <a:cxn ang="0">
                    <a:pos x="300" y="311"/>
                  </a:cxn>
                  <a:cxn ang="0">
                    <a:pos x="346" y="393"/>
                  </a:cxn>
                  <a:cxn ang="0">
                    <a:pos x="324" y="352"/>
                  </a:cxn>
                  <a:cxn ang="0">
                    <a:pos x="306" y="361"/>
                  </a:cxn>
                  <a:cxn ang="0">
                    <a:pos x="328" y="402"/>
                  </a:cxn>
                  <a:cxn ang="0">
                    <a:pos x="346" y="393"/>
                  </a:cxn>
                  <a:cxn ang="0">
                    <a:pos x="385" y="480"/>
                  </a:cxn>
                  <a:cxn ang="0">
                    <a:pos x="367" y="436"/>
                  </a:cxn>
                  <a:cxn ang="0">
                    <a:pos x="348" y="444"/>
                  </a:cxn>
                  <a:cxn ang="0">
                    <a:pos x="367" y="487"/>
                  </a:cxn>
                  <a:cxn ang="0">
                    <a:pos x="385" y="480"/>
                  </a:cxn>
                  <a:cxn ang="0">
                    <a:pos x="417" y="569"/>
                  </a:cxn>
                  <a:cxn ang="0">
                    <a:pos x="402" y="524"/>
                  </a:cxn>
                  <a:cxn ang="0">
                    <a:pos x="384" y="531"/>
                  </a:cxn>
                  <a:cxn ang="0">
                    <a:pos x="398" y="575"/>
                  </a:cxn>
                  <a:cxn ang="0">
                    <a:pos x="417" y="569"/>
                  </a:cxn>
                  <a:cxn ang="0">
                    <a:pos x="442" y="660"/>
                  </a:cxn>
                  <a:cxn ang="0">
                    <a:pos x="431" y="614"/>
                  </a:cxn>
                  <a:cxn ang="0">
                    <a:pos x="411" y="619"/>
                  </a:cxn>
                  <a:cxn ang="0">
                    <a:pos x="422" y="665"/>
                  </a:cxn>
                  <a:cxn ang="0">
                    <a:pos x="442" y="660"/>
                  </a:cxn>
                  <a:cxn ang="0">
                    <a:pos x="458" y="753"/>
                  </a:cxn>
                  <a:cxn ang="0">
                    <a:pos x="451" y="707"/>
                  </a:cxn>
                  <a:cxn ang="0">
                    <a:pos x="431" y="710"/>
                  </a:cxn>
                  <a:cxn ang="0">
                    <a:pos x="438" y="756"/>
                  </a:cxn>
                  <a:cxn ang="0">
                    <a:pos x="458" y="753"/>
                  </a:cxn>
                  <a:cxn ang="0">
                    <a:pos x="467" y="848"/>
                  </a:cxn>
                  <a:cxn ang="0">
                    <a:pos x="464" y="801"/>
                  </a:cxn>
                  <a:cxn ang="0">
                    <a:pos x="444" y="802"/>
                  </a:cxn>
                  <a:cxn ang="0">
                    <a:pos x="447" y="849"/>
                  </a:cxn>
                  <a:cxn ang="0">
                    <a:pos x="467" y="848"/>
                  </a:cxn>
                </a:cxnLst>
                <a:rect l="0" t="0" r="r" b="b"/>
                <a:pathLst>
                  <a:path w="467" h="849">
                    <a:moveTo>
                      <a:pt x="50" y="29"/>
                    </a:moveTo>
                    <a:cubicBezTo>
                      <a:pt x="37" y="19"/>
                      <a:pt x="25" y="10"/>
                      <a:pt x="12" y="0"/>
                    </a:cubicBezTo>
                    <a:cubicBezTo>
                      <a:pt x="0" y="16"/>
                      <a:pt x="0" y="16"/>
                      <a:pt x="0" y="16"/>
                    </a:cubicBezTo>
                    <a:cubicBezTo>
                      <a:pt x="13" y="25"/>
                      <a:pt x="25" y="35"/>
                      <a:pt x="37" y="45"/>
                    </a:cubicBezTo>
                    <a:lnTo>
                      <a:pt x="50" y="29"/>
                    </a:lnTo>
                    <a:close/>
                    <a:moveTo>
                      <a:pt x="121" y="91"/>
                    </a:moveTo>
                    <a:cubicBezTo>
                      <a:pt x="110" y="80"/>
                      <a:pt x="98" y="70"/>
                      <a:pt x="86" y="59"/>
                    </a:cubicBezTo>
                    <a:cubicBezTo>
                      <a:pt x="73" y="74"/>
                      <a:pt x="73" y="74"/>
                      <a:pt x="73" y="74"/>
                    </a:cubicBezTo>
                    <a:cubicBezTo>
                      <a:pt x="84" y="85"/>
                      <a:pt x="96" y="95"/>
                      <a:pt x="107" y="106"/>
                    </a:cubicBezTo>
                    <a:lnTo>
                      <a:pt x="121" y="91"/>
                    </a:lnTo>
                    <a:close/>
                    <a:moveTo>
                      <a:pt x="187" y="159"/>
                    </a:moveTo>
                    <a:cubicBezTo>
                      <a:pt x="176" y="147"/>
                      <a:pt x="166" y="136"/>
                      <a:pt x="155" y="124"/>
                    </a:cubicBezTo>
                    <a:cubicBezTo>
                      <a:pt x="140" y="138"/>
                      <a:pt x="140" y="138"/>
                      <a:pt x="140" y="138"/>
                    </a:cubicBezTo>
                    <a:cubicBezTo>
                      <a:pt x="151" y="150"/>
                      <a:pt x="161" y="161"/>
                      <a:pt x="172" y="172"/>
                    </a:cubicBezTo>
                    <a:lnTo>
                      <a:pt x="187" y="159"/>
                    </a:lnTo>
                    <a:close/>
                    <a:moveTo>
                      <a:pt x="246" y="233"/>
                    </a:moveTo>
                    <a:cubicBezTo>
                      <a:pt x="237" y="220"/>
                      <a:pt x="227" y="208"/>
                      <a:pt x="217" y="195"/>
                    </a:cubicBezTo>
                    <a:cubicBezTo>
                      <a:pt x="202" y="208"/>
                      <a:pt x="202" y="208"/>
                      <a:pt x="202" y="208"/>
                    </a:cubicBezTo>
                    <a:cubicBezTo>
                      <a:pt x="212" y="220"/>
                      <a:pt x="221" y="232"/>
                      <a:pt x="230" y="245"/>
                    </a:cubicBezTo>
                    <a:lnTo>
                      <a:pt x="246" y="233"/>
                    </a:lnTo>
                    <a:close/>
                    <a:moveTo>
                      <a:pt x="300" y="311"/>
                    </a:moveTo>
                    <a:cubicBezTo>
                      <a:pt x="291" y="297"/>
                      <a:pt x="283" y="284"/>
                      <a:pt x="274" y="271"/>
                    </a:cubicBezTo>
                    <a:cubicBezTo>
                      <a:pt x="257" y="282"/>
                      <a:pt x="257" y="282"/>
                      <a:pt x="257" y="282"/>
                    </a:cubicBezTo>
                    <a:cubicBezTo>
                      <a:pt x="266" y="295"/>
                      <a:pt x="275" y="308"/>
                      <a:pt x="283" y="321"/>
                    </a:cubicBezTo>
                    <a:lnTo>
                      <a:pt x="300" y="311"/>
                    </a:lnTo>
                    <a:close/>
                    <a:moveTo>
                      <a:pt x="346" y="393"/>
                    </a:moveTo>
                    <a:cubicBezTo>
                      <a:pt x="339" y="379"/>
                      <a:pt x="332" y="365"/>
                      <a:pt x="324" y="352"/>
                    </a:cubicBezTo>
                    <a:cubicBezTo>
                      <a:pt x="306" y="361"/>
                      <a:pt x="306" y="361"/>
                      <a:pt x="306" y="361"/>
                    </a:cubicBezTo>
                    <a:cubicBezTo>
                      <a:pt x="314" y="375"/>
                      <a:pt x="321" y="389"/>
                      <a:pt x="328" y="402"/>
                    </a:cubicBezTo>
                    <a:lnTo>
                      <a:pt x="346" y="393"/>
                    </a:lnTo>
                    <a:close/>
                    <a:moveTo>
                      <a:pt x="385" y="480"/>
                    </a:moveTo>
                    <a:cubicBezTo>
                      <a:pt x="380" y="465"/>
                      <a:pt x="373" y="450"/>
                      <a:pt x="367" y="436"/>
                    </a:cubicBezTo>
                    <a:cubicBezTo>
                      <a:pt x="348" y="444"/>
                      <a:pt x="348" y="444"/>
                      <a:pt x="348" y="444"/>
                    </a:cubicBezTo>
                    <a:cubicBezTo>
                      <a:pt x="355" y="458"/>
                      <a:pt x="361" y="473"/>
                      <a:pt x="367" y="487"/>
                    </a:cubicBezTo>
                    <a:lnTo>
                      <a:pt x="385" y="480"/>
                    </a:lnTo>
                    <a:close/>
                    <a:moveTo>
                      <a:pt x="417" y="569"/>
                    </a:moveTo>
                    <a:cubicBezTo>
                      <a:pt x="413" y="554"/>
                      <a:pt x="408" y="539"/>
                      <a:pt x="402" y="524"/>
                    </a:cubicBezTo>
                    <a:cubicBezTo>
                      <a:pt x="384" y="531"/>
                      <a:pt x="384" y="531"/>
                      <a:pt x="384" y="531"/>
                    </a:cubicBezTo>
                    <a:cubicBezTo>
                      <a:pt x="389" y="545"/>
                      <a:pt x="394" y="560"/>
                      <a:pt x="398" y="575"/>
                    </a:cubicBezTo>
                    <a:lnTo>
                      <a:pt x="417" y="569"/>
                    </a:lnTo>
                    <a:close/>
                    <a:moveTo>
                      <a:pt x="442" y="660"/>
                    </a:moveTo>
                    <a:cubicBezTo>
                      <a:pt x="438" y="645"/>
                      <a:pt x="435" y="629"/>
                      <a:pt x="431" y="614"/>
                    </a:cubicBezTo>
                    <a:cubicBezTo>
                      <a:pt x="411" y="619"/>
                      <a:pt x="411" y="619"/>
                      <a:pt x="411" y="619"/>
                    </a:cubicBezTo>
                    <a:cubicBezTo>
                      <a:pt x="415" y="634"/>
                      <a:pt x="419" y="649"/>
                      <a:pt x="422" y="665"/>
                    </a:cubicBezTo>
                    <a:lnTo>
                      <a:pt x="442" y="660"/>
                    </a:lnTo>
                    <a:close/>
                    <a:moveTo>
                      <a:pt x="458" y="753"/>
                    </a:moveTo>
                    <a:cubicBezTo>
                      <a:pt x="456" y="738"/>
                      <a:pt x="454" y="722"/>
                      <a:pt x="451" y="707"/>
                    </a:cubicBezTo>
                    <a:cubicBezTo>
                      <a:pt x="431" y="710"/>
                      <a:pt x="431" y="710"/>
                      <a:pt x="431" y="710"/>
                    </a:cubicBezTo>
                    <a:cubicBezTo>
                      <a:pt x="434" y="725"/>
                      <a:pt x="436" y="741"/>
                      <a:pt x="438" y="756"/>
                    </a:cubicBezTo>
                    <a:lnTo>
                      <a:pt x="458" y="753"/>
                    </a:lnTo>
                    <a:close/>
                    <a:moveTo>
                      <a:pt x="467" y="848"/>
                    </a:moveTo>
                    <a:cubicBezTo>
                      <a:pt x="466" y="832"/>
                      <a:pt x="465" y="816"/>
                      <a:pt x="464" y="801"/>
                    </a:cubicBezTo>
                    <a:cubicBezTo>
                      <a:pt x="444" y="802"/>
                      <a:pt x="444" y="802"/>
                      <a:pt x="444" y="802"/>
                    </a:cubicBezTo>
                    <a:cubicBezTo>
                      <a:pt x="445" y="818"/>
                      <a:pt x="446" y="833"/>
                      <a:pt x="447" y="849"/>
                    </a:cubicBezTo>
                    <a:lnTo>
                      <a:pt x="467" y="8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36" name="Freeform 29"/>
              <p:cNvSpPr>
                <a:spLocks noEditPoints="1"/>
              </p:cNvSpPr>
              <p:nvPr/>
            </p:nvSpPr>
            <p:spPr bwMode="auto">
              <a:xfrm>
                <a:off x="5418138" y="1781175"/>
                <a:ext cx="276225" cy="260350"/>
              </a:xfrm>
              <a:custGeom>
                <a:avLst/>
                <a:gdLst/>
                <a:ahLst/>
                <a:cxnLst>
                  <a:cxn ang="0">
                    <a:pos x="139" y="19"/>
                  </a:cxn>
                  <a:cxn ang="0">
                    <a:pos x="174" y="18"/>
                  </a:cxn>
                  <a:cxn ang="0">
                    <a:pos x="174" y="0"/>
                  </a:cxn>
                  <a:cxn ang="0">
                    <a:pos x="139" y="1"/>
                  </a:cxn>
                  <a:cxn ang="0">
                    <a:pos x="139" y="19"/>
                  </a:cxn>
                  <a:cxn ang="0">
                    <a:pos x="68" y="20"/>
                  </a:cxn>
                  <a:cxn ang="0">
                    <a:pos x="104" y="20"/>
                  </a:cxn>
                  <a:cxn ang="0">
                    <a:pos x="104" y="2"/>
                  </a:cxn>
                  <a:cxn ang="0">
                    <a:pos x="68" y="3"/>
                  </a:cxn>
                  <a:cxn ang="0">
                    <a:pos x="68" y="20"/>
                  </a:cxn>
                  <a:cxn ang="0">
                    <a:pos x="26" y="25"/>
                  </a:cxn>
                  <a:cxn ang="0">
                    <a:pos x="25" y="22"/>
                  </a:cxn>
                  <a:cxn ang="0">
                    <a:pos x="33" y="21"/>
                  </a:cxn>
                  <a:cxn ang="0">
                    <a:pos x="33" y="4"/>
                  </a:cxn>
                  <a:cxn ang="0">
                    <a:pos x="0" y="5"/>
                  </a:cxn>
                  <a:cxn ang="0">
                    <a:pos x="10" y="30"/>
                  </a:cxn>
                  <a:cxn ang="0">
                    <a:pos x="26" y="25"/>
                  </a:cxn>
                  <a:cxn ang="0">
                    <a:pos x="50" y="91"/>
                  </a:cxn>
                  <a:cxn ang="0">
                    <a:pos x="38" y="59"/>
                  </a:cxn>
                  <a:cxn ang="0">
                    <a:pos x="21" y="64"/>
                  </a:cxn>
                  <a:cxn ang="0">
                    <a:pos x="33" y="98"/>
                  </a:cxn>
                  <a:cxn ang="0">
                    <a:pos x="50" y="91"/>
                  </a:cxn>
                  <a:cxn ang="0">
                    <a:pos x="73" y="159"/>
                  </a:cxn>
                  <a:cxn ang="0">
                    <a:pos x="61" y="125"/>
                  </a:cxn>
                  <a:cxn ang="0">
                    <a:pos x="44" y="131"/>
                  </a:cxn>
                  <a:cxn ang="0">
                    <a:pos x="57" y="164"/>
                  </a:cxn>
                  <a:cxn ang="0">
                    <a:pos x="73" y="159"/>
                  </a:cxn>
                </a:cxnLst>
                <a:rect l="0" t="0" r="r" b="b"/>
                <a:pathLst>
                  <a:path w="174" h="164">
                    <a:moveTo>
                      <a:pt x="139" y="19"/>
                    </a:moveTo>
                    <a:lnTo>
                      <a:pt x="174" y="18"/>
                    </a:lnTo>
                    <a:lnTo>
                      <a:pt x="174" y="0"/>
                    </a:lnTo>
                    <a:lnTo>
                      <a:pt x="139" y="1"/>
                    </a:lnTo>
                    <a:lnTo>
                      <a:pt x="139" y="19"/>
                    </a:lnTo>
                    <a:close/>
                    <a:moveTo>
                      <a:pt x="68" y="20"/>
                    </a:moveTo>
                    <a:lnTo>
                      <a:pt x="104" y="20"/>
                    </a:lnTo>
                    <a:lnTo>
                      <a:pt x="104" y="2"/>
                    </a:lnTo>
                    <a:lnTo>
                      <a:pt x="68" y="3"/>
                    </a:lnTo>
                    <a:lnTo>
                      <a:pt x="68" y="20"/>
                    </a:lnTo>
                    <a:close/>
                    <a:moveTo>
                      <a:pt x="26" y="25"/>
                    </a:moveTo>
                    <a:lnTo>
                      <a:pt x="25" y="22"/>
                    </a:lnTo>
                    <a:lnTo>
                      <a:pt x="33" y="21"/>
                    </a:lnTo>
                    <a:lnTo>
                      <a:pt x="33" y="4"/>
                    </a:lnTo>
                    <a:lnTo>
                      <a:pt x="0" y="5"/>
                    </a:lnTo>
                    <a:lnTo>
                      <a:pt x="10" y="30"/>
                    </a:lnTo>
                    <a:lnTo>
                      <a:pt x="26" y="25"/>
                    </a:lnTo>
                    <a:close/>
                    <a:moveTo>
                      <a:pt x="50" y="91"/>
                    </a:moveTo>
                    <a:lnTo>
                      <a:pt x="38" y="59"/>
                    </a:lnTo>
                    <a:lnTo>
                      <a:pt x="21" y="64"/>
                    </a:lnTo>
                    <a:lnTo>
                      <a:pt x="33" y="98"/>
                    </a:lnTo>
                    <a:lnTo>
                      <a:pt x="50" y="91"/>
                    </a:lnTo>
                    <a:close/>
                    <a:moveTo>
                      <a:pt x="73" y="159"/>
                    </a:moveTo>
                    <a:lnTo>
                      <a:pt x="61" y="125"/>
                    </a:lnTo>
                    <a:lnTo>
                      <a:pt x="44" y="131"/>
                    </a:lnTo>
                    <a:lnTo>
                      <a:pt x="57" y="164"/>
                    </a:lnTo>
                    <a:lnTo>
                      <a:pt x="73" y="15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grpSp>
      <p:sp>
        <p:nvSpPr>
          <p:cNvPr id="37" name="Freeform 30"/>
          <p:cNvSpPr>
            <a:spLocks/>
          </p:cNvSpPr>
          <p:nvPr/>
        </p:nvSpPr>
        <p:spPr bwMode="auto">
          <a:xfrm>
            <a:off x="4000211" y="3998740"/>
            <a:ext cx="1133475" cy="638175"/>
          </a:xfrm>
          <a:custGeom>
            <a:avLst/>
            <a:gdLst/>
            <a:ahLst/>
            <a:cxnLst>
              <a:cxn ang="0">
                <a:pos x="451" y="0"/>
              </a:cxn>
              <a:cxn ang="0">
                <a:pos x="294" y="119"/>
              </a:cxn>
              <a:cxn ang="0">
                <a:pos x="235" y="103"/>
              </a:cxn>
              <a:cxn ang="0">
                <a:pos x="118" y="220"/>
              </a:cxn>
              <a:cxn ang="0">
                <a:pos x="0" y="337"/>
              </a:cxn>
              <a:cxn ang="0">
                <a:pos x="118" y="454"/>
              </a:cxn>
              <a:cxn ang="0">
                <a:pos x="665" y="454"/>
              </a:cxn>
              <a:cxn ang="0">
                <a:pos x="806" y="313"/>
              </a:cxn>
              <a:cxn ang="0">
                <a:pos x="744" y="196"/>
              </a:cxn>
              <a:cxn ang="0">
                <a:pos x="744" y="194"/>
              </a:cxn>
              <a:cxn ang="0">
                <a:pos x="636" y="86"/>
              </a:cxn>
              <a:cxn ang="0">
                <a:pos x="598" y="93"/>
              </a:cxn>
              <a:cxn ang="0">
                <a:pos x="451" y="0"/>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rgbClr val="6F818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38" name="Freeform 31"/>
          <p:cNvSpPr>
            <a:spLocks/>
          </p:cNvSpPr>
          <p:nvPr/>
        </p:nvSpPr>
        <p:spPr bwMode="auto">
          <a:xfrm>
            <a:off x="5310021" y="1975932"/>
            <a:ext cx="1454150" cy="819150"/>
          </a:xfrm>
          <a:custGeom>
            <a:avLst/>
            <a:gdLst/>
            <a:ahLst/>
            <a:cxnLst>
              <a:cxn ang="0">
                <a:pos x="954" y="252"/>
              </a:cxn>
              <a:cxn ang="0">
                <a:pos x="954" y="249"/>
              </a:cxn>
              <a:cxn ang="0">
                <a:pos x="815" y="110"/>
              </a:cxn>
              <a:cxn ang="0">
                <a:pos x="767" y="119"/>
              </a:cxn>
              <a:cxn ang="0">
                <a:pos x="578" y="0"/>
              </a:cxn>
              <a:cxn ang="0">
                <a:pos x="377" y="152"/>
              </a:cxn>
              <a:cxn ang="0">
                <a:pos x="301" y="131"/>
              </a:cxn>
              <a:cxn ang="0">
                <a:pos x="150" y="282"/>
              </a:cxn>
              <a:cxn ang="0">
                <a:pos x="0" y="432"/>
              </a:cxn>
              <a:cxn ang="0">
                <a:pos x="150" y="583"/>
              </a:cxn>
              <a:cxn ang="0">
                <a:pos x="853" y="583"/>
              </a:cxn>
              <a:cxn ang="0">
                <a:pos x="1034" y="402"/>
              </a:cxn>
              <a:cxn ang="0">
                <a:pos x="954" y="252"/>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CCC89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39" name="Freeform 32"/>
          <p:cNvSpPr>
            <a:spLocks/>
          </p:cNvSpPr>
          <p:nvPr/>
        </p:nvSpPr>
        <p:spPr bwMode="auto">
          <a:xfrm>
            <a:off x="6868823" y="4073350"/>
            <a:ext cx="1204913" cy="679450"/>
          </a:xfrm>
          <a:custGeom>
            <a:avLst/>
            <a:gdLst/>
            <a:ahLst/>
            <a:cxnLst>
              <a:cxn ang="0">
                <a:pos x="479" y="0"/>
              </a:cxn>
              <a:cxn ang="0">
                <a:pos x="312" y="126"/>
              </a:cxn>
              <a:cxn ang="0">
                <a:pos x="249" y="109"/>
              </a:cxn>
              <a:cxn ang="0">
                <a:pos x="124" y="234"/>
              </a:cxn>
              <a:cxn ang="0">
                <a:pos x="0" y="358"/>
              </a:cxn>
              <a:cxn ang="0">
                <a:pos x="124" y="483"/>
              </a:cxn>
              <a:cxn ang="0">
                <a:pos x="707" y="483"/>
              </a:cxn>
              <a:cxn ang="0">
                <a:pos x="857" y="333"/>
              </a:cxn>
              <a:cxn ang="0">
                <a:pos x="790" y="208"/>
              </a:cxn>
              <a:cxn ang="0">
                <a:pos x="790" y="206"/>
              </a:cxn>
              <a:cxn ang="0">
                <a:pos x="675" y="91"/>
              </a:cxn>
              <a:cxn ang="0">
                <a:pos x="635" y="99"/>
              </a:cxn>
              <a:cxn ang="0">
                <a:pos x="479" y="0"/>
              </a:cxn>
            </a:cxnLst>
            <a:rect l="0" t="0" r="r" b="b"/>
            <a:pathLst>
              <a:path w="857" h="483">
                <a:moveTo>
                  <a:pt x="479" y="0"/>
                </a:moveTo>
                <a:cubicBezTo>
                  <a:pt x="399" y="0"/>
                  <a:pt x="332" y="53"/>
                  <a:pt x="312" y="126"/>
                </a:cubicBezTo>
                <a:cubicBezTo>
                  <a:pt x="293" y="115"/>
                  <a:pt x="272" y="109"/>
                  <a:pt x="249" y="109"/>
                </a:cubicBezTo>
                <a:cubicBezTo>
                  <a:pt x="180" y="109"/>
                  <a:pt x="124" y="165"/>
                  <a:pt x="124" y="234"/>
                </a:cubicBezTo>
                <a:cubicBezTo>
                  <a:pt x="55" y="234"/>
                  <a:pt x="0" y="289"/>
                  <a:pt x="0" y="358"/>
                </a:cubicBezTo>
                <a:cubicBezTo>
                  <a:pt x="0" y="427"/>
                  <a:pt x="55" y="483"/>
                  <a:pt x="124" y="483"/>
                </a:cubicBezTo>
                <a:cubicBezTo>
                  <a:pt x="707" y="483"/>
                  <a:pt x="707" y="483"/>
                  <a:pt x="707" y="483"/>
                </a:cubicBezTo>
                <a:cubicBezTo>
                  <a:pt x="789" y="483"/>
                  <a:pt x="857" y="416"/>
                  <a:pt x="857" y="333"/>
                </a:cubicBezTo>
                <a:cubicBezTo>
                  <a:pt x="857" y="281"/>
                  <a:pt x="830" y="235"/>
                  <a:pt x="790" y="208"/>
                </a:cubicBezTo>
                <a:cubicBezTo>
                  <a:pt x="790" y="208"/>
                  <a:pt x="790" y="207"/>
                  <a:pt x="790" y="206"/>
                </a:cubicBezTo>
                <a:cubicBezTo>
                  <a:pt x="790" y="143"/>
                  <a:pt x="739" y="91"/>
                  <a:pt x="675" y="91"/>
                </a:cubicBezTo>
                <a:cubicBezTo>
                  <a:pt x="661" y="91"/>
                  <a:pt x="648" y="94"/>
                  <a:pt x="635" y="99"/>
                </a:cubicBezTo>
                <a:cubicBezTo>
                  <a:pt x="607" y="40"/>
                  <a:pt x="548" y="0"/>
                  <a:pt x="479" y="0"/>
                </a:cubicBezTo>
              </a:path>
            </a:pathLst>
          </a:custGeom>
          <a:solidFill>
            <a:srgbClr val="967E9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40" name="Group 119"/>
          <p:cNvGrpSpPr/>
          <p:nvPr/>
        </p:nvGrpSpPr>
        <p:grpSpPr>
          <a:xfrm>
            <a:off x="7324435" y="4241628"/>
            <a:ext cx="384765" cy="351839"/>
            <a:chOff x="2046288" y="3759200"/>
            <a:chExt cx="296863" cy="271463"/>
          </a:xfrm>
          <a:solidFill>
            <a:schemeClr val="bg1"/>
          </a:solidFill>
        </p:grpSpPr>
        <p:sp>
          <p:nvSpPr>
            <p:cNvPr id="41" name="Rectangle 160"/>
            <p:cNvSpPr>
              <a:spLocks noChangeArrowheads="1"/>
            </p:cNvSpPr>
            <p:nvPr/>
          </p:nvSpPr>
          <p:spPr bwMode="auto">
            <a:xfrm>
              <a:off x="2065338" y="3973513"/>
              <a:ext cx="55563" cy="571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2" name="Rectangle 161"/>
            <p:cNvSpPr>
              <a:spLocks noChangeArrowheads="1"/>
            </p:cNvSpPr>
            <p:nvPr/>
          </p:nvSpPr>
          <p:spPr bwMode="auto">
            <a:xfrm>
              <a:off x="2139950" y="3935413"/>
              <a:ext cx="55563" cy="952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3" name="Rectangle 162"/>
            <p:cNvSpPr>
              <a:spLocks noChangeArrowheads="1"/>
            </p:cNvSpPr>
            <p:nvPr/>
          </p:nvSpPr>
          <p:spPr bwMode="auto">
            <a:xfrm>
              <a:off x="2212975" y="3898900"/>
              <a:ext cx="57150" cy="1317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4" name="Rectangle 163"/>
            <p:cNvSpPr>
              <a:spLocks noChangeArrowheads="1"/>
            </p:cNvSpPr>
            <p:nvPr/>
          </p:nvSpPr>
          <p:spPr bwMode="auto">
            <a:xfrm>
              <a:off x="2287588" y="3860800"/>
              <a:ext cx="55563" cy="1698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5" name="Freeform 164"/>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46" name="Group 150"/>
          <p:cNvGrpSpPr/>
          <p:nvPr/>
        </p:nvGrpSpPr>
        <p:grpSpPr>
          <a:xfrm rot="2609953">
            <a:off x="5823921" y="2096091"/>
            <a:ext cx="630366" cy="624860"/>
            <a:chOff x="-6350" y="1208088"/>
            <a:chExt cx="363538" cy="360363"/>
          </a:xfrm>
          <a:solidFill>
            <a:schemeClr val="bg1"/>
          </a:solidFill>
        </p:grpSpPr>
        <p:sp>
          <p:nvSpPr>
            <p:cNvPr id="47" name="Freeform 5"/>
            <p:cNvSpPr>
              <a:spLocks noEditPoints="1"/>
            </p:cNvSpPr>
            <p:nvPr/>
          </p:nvSpPr>
          <p:spPr bwMode="auto">
            <a:xfrm>
              <a:off x="-6350" y="1208088"/>
              <a:ext cx="363538" cy="360363"/>
            </a:xfrm>
            <a:custGeom>
              <a:avLst/>
              <a:gdLst/>
              <a:ahLst/>
              <a:cxnLst>
                <a:cxn ang="0">
                  <a:pos x="121" y="41"/>
                </a:cxn>
                <a:cxn ang="0">
                  <a:pos x="83" y="2"/>
                </a:cxn>
                <a:cxn ang="0">
                  <a:pos x="76" y="0"/>
                </a:cxn>
                <a:cxn ang="0">
                  <a:pos x="72" y="2"/>
                </a:cxn>
                <a:cxn ang="0">
                  <a:pos x="70" y="6"/>
                </a:cxn>
                <a:cxn ang="0">
                  <a:pos x="61" y="21"/>
                </a:cxn>
                <a:cxn ang="0">
                  <a:pos x="39" y="36"/>
                </a:cxn>
                <a:cxn ang="0">
                  <a:pos x="14" y="53"/>
                </a:cxn>
                <a:cxn ang="0">
                  <a:pos x="1" y="75"/>
                </a:cxn>
                <a:cxn ang="0">
                  <a:pos x="3" y="82"/>
                </a:cxn>
                <a:cxn ang="0">
                  <a:pos x="42" y="121"/>
                </a:cxn>
                <a:cxn ang="0">
                  <a:pos x="49" y="123"/>
                </a:cxn>
                <a:cxn ang="0">
                  <a:pos x="52" y="121"/>
                </a:cxn>
                <a:cxn ang="0">
                  <a:pos x="54" y="117"/>
                </a:cxn>
                <a:cxn ang="0">
                  <a:pos x="63" y="103"/>
                </a:cxn>
                <a:cxn ang="0">
                  <a:pos x="85" y="87"/>
                </a:cxn>
                <a:cxn ang="0">
                  <a:pos x="110" y="70"/>
                </a:cxn>
                <a:cxn ang="0">
                  <a:pos x="123" y="48"/>
                </a:cxn>
                <a:cxn ang="0">
                  <a:pos x="121" y="41"/>
                </a:cxn>
                <a:cxn ang="0">
                  <a:pos x="47" y="115"/>
                </a:cxn>
                <a:cxn ang="0">
                  <a:pos x="9" y="77"/>
                </a:cxn>
                <a:cxn ang="0">
                  <a:pos x="78" y="8"/>
                </a:cxn>
                <a:cxn ang="0">
                  <a:pos x="116" y="46"/>
                </a:cxn>
                <a:cxn ang="0">
                  <a:pos x="47" y="115"/>
                </a:cxn>
                <a:cxn ang="0">
                  <a:pos x="47" y="115"/>
                </a:cxn>
                <a:cxn ang="0">
                  <a:pos x="47" y="115"/>
                </a:cxn>
              </a:cxnLst>
              <a:rect l="0" t="0" r="r" b="b"/>
              <a:pathLst>
                <a:path w="124" h="123">
                  <a:moveTo>
                    <a:pt x="121" y="41"/>
                  </a:moveTo>
                  <a:cubicBezTo>
                    <a:pt x="83" y="2"/>
                    <a:pt x="83" y="2"/>
                    <a:pt x="83" y="2"/>
                  </a:cubicBezTo>
                  <a:cubicBezTo>
                    <a:pt x="81" y="0"/>
                    <a:pt x="78" y="0"/>
                    <a:pt x="76" y="0"/>
                  </a:cubicBezTo>
                  <a:cubicBezTo>
                    <a:pt x="74" y="1"/>
                    <a:pt x="73" y="1"/>
                    <a:pt x="72" y="2"/>
                  </a:cubicBezTo>
                  <a:cubicBezTo>
                    <a:pt x="71" y="3"/>
                    <a:pt x="71" y="4"/>
                    <a:pt x="70" y="6"/>
                  </a:cubicBezTo>
                  <a:cubicBezTo>
                    <a:pt x="69" y="11"/>
                    <a:pt x="66" y="16"/>
                    <a:pt x="61" y="21"/>
                  </a:cubicBezTo>
                  <a:cubicBezTo>
                    <a:pt x="55" y="26"/>
                    <a:pt x="47" y="31"/>
                    <a:pt x="39" y="36"/>
                  </a:cubicBezTo>
                  <a:cubicBezTo>
                    <a:pt x="31" y="41"/>
                    <a:pt x="22" y="46"/>
                    <a:pt x="14" y="53"/>
                  </a:cubicBezTo>
                  <a:cubicBezTo>
                    <a:pt x="8" y="60"/>
                    <a:pt x="4" y="67"/>
                    <a:pt x="1" y="75"/>
                  </a:cubicBezTo>
                  <a:cubicBezTo>
                    <a:pt x="0" y="77"/>
                    <a:pt x="1" y="80"/>
                    <a:pt x="3" y="82"/>
                  </a:cubicBezTo>
                  <a:cubicBezTo>
                    <a:pt x="42" y="121"/>
                    <a:pt x="42" y="121"/>
                    <a:pt x="42" y="121"/>
                  </a:cubicBezTo>
                  <a:cubicBezTo>
                    <a:pt x="43" y="123"/>
                    <a:pt x="46" y="123"/>
                    <a:pt x="49" y="123"/>
                  </a:cubicBezTo>
                  <a:cubicBezTo>
                    <a:pt x="50" y="122"/>
                    <a:pt x="51" y="122"/>
                    <a:pt x="52" y="121"/>
                  </a:cubicBezTo>
                  <a:cubicBezTo>
                    <a:pt x="53" y="120"/>
                    <a:pt x="54" y="119"/>
                    <a:pt x="54" y="117"/>
                  </a:cubicBezTo>
                  <a:cubicBezTo>
                    <a:pt x="56" y="112"/>
                    <a:pt x="59" y="107"/>
                    <a:pt x="63" y="103"/>
                  </a:cubicBezTo>
                  <a:cubicBezTo>
                    <a:pt x="69" y="97"/>
                    <a:pt x="77" y="92"/>
                    <a:pt x="85" y="87"/>
                  </a:cubicBezTo>
                  <a:cubicBezTo>
                    <a:pt x="94" y="82"/>
                    <a:pt x="103" y="77"/>
                    <a:pt x="110" y="70"/>
                  </a:cubicBezTo>
                  <a:cubicBezTo>
                    <a:pt x="117" y="63"/>
                    <a:pt x="121" y="57"/>
                    <a:pt x="123" y="48"/>
                  </a:cubicBezTo>
                  <a:cubicBezTo>
                    <a:pt x="124" y="46"/>
                    <a:pt x="123" y="43"/>
                    <a:pt x="121" y="41"/>
                  </a:cubicBezTo>
                  <a:close/>
                  <a:moveTo>
                    <a:pt x="47" y="115"/>
                  </a:moveTo>
                  <a:cubicBezTo>
                    <a:pt x="34" y="103"/>
                    <a:pt x="21" y="90"/>
                    <a:pt x="9" y="77"/>
                  </a:cubicBezTo>
                  <a:cubicBezTo>
                    <a:pt x="20" y="42"/>
                    <a:pt x="67" y="43"/>
                    <a:pt x="78" y="8"/>
                  </a:cubicBezTo>
                  <a:cubicBezTo>
                    <a:pt x="90" y="21"/>
                    <a:pt x="103" y="33"/>
                    <a:pt x="116" y="46"/>
                  </a:cubicBezTo>
                  <a:cubicBezTo>
                    <a:pt x="105" y="81"/>
                    <a:pt x="58" y="80"/>
                    <a:pt x="47" y="115"/>
                  </a:cubicBezTo>
                  <a:close/>
                  <a:moveTo>
                    <a:pt x="47" y="115"/>
                  </a:moveTo>
                  <a:cubicBezTo>
                    <a:pt x="47" y="115"/>
                    <a:pt x="47" y="115"/>
                    <a:pt x="47" y="1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6"/>
            <p:cNvSpPr>
              <a:spLocks noEditPoints="1"/>
            </p:cNvSpPr>
            <p:nvPr/>
          </p:nvSpPr>
          <p:spPr bwMode="auto">
            <a:xfrm>
              <a:off x="125413" y="1336676"/>
              <a:ext cx="100013" cy="100013"/>
            </a:xfrm>
            <a:custGeom>
              <a:avLst/>
              <a:gdLst/>
              <a:ahLst/>
              <a:cxnLst>
                <a:cxn ang="0">
                  <a:pos x="27" y="11"/>
                </a:cxn>
                <a:cxn ang="0">
                  <a:pos x="20" y="12"/>
                </a:cxn>
                <a:cxn ang="0">
                  <a:pos x="9" y="6"/>
                </a:cxn>
                <a:cxn ang="0">
                  <a:pos x="15" y="5"/>
                </a:cxn>
                <a:cxn ang="0">
                  <a:pos x="19" y="5"/>
                </a:cxn>
                <a:cxn ang="0">
                  <a:pos x="19" y="1"/>
                </a:cxn>
                <a:cxn ang="0">
                  <a:pos x="12" y="0"/>
                </a:cxn>
                <a:cxn ang="0">
                  <a:pos x="6" y="3"/>
                </a:cxn>
                <a:cxn ang="0">
                  <a:pos x="4" y="2"/>
                </a:cxn>
                <a:cxn ang="0">
                  <a:pos x="3" y="4"/>
                </a:cxn>
                <a:cxn ang="0">
                  <a:pos x="4" y="5"/>
                </a:cxn>
                <a:cxn ang="0">
                  <a:pos x="1" y="13"/>
                </a:cxn>
                <a:cxn ang="0">
                  <a:pos x="3" y="20"/>
                </a:cxn>
                <a:cxn ang="0">
                  <a:pos x="18" y="20"/>
                </a:cxn>
                <a:cxn ang="0">
                  <a:pos x="22" y="29"/>
                </a:cxn>
                <a:cxn ang="0">
                  <a:pos x="18" y="28"/>
                </a:cxn>
                <a:cxn ang="0">
                  <a:pos x="15" y="26"/>
                </a:cxn>
                <a:cxn ang="0">
                  <a:pos x="13" y="29"/>
                </a:cxn>
                <a:cxn ang="0">
                  <a:pos x="16" y="33"/>
                </a:cxn>
                <a:cxn ang="0">
                  <a:pos x="24" y="33"/>
                </a:cxn>
                <a:cxn ang="0">
                  <a:pos x="30" y="32"/>
                </a:cxn>
                <a:cxn ang="0">
                  <a:pos x="32" y="32"/>
                </a:cxn>
                <a:cxn ang="0">
                  <a:pos x="32" y="30"/>
                </a:cxn>
                <a:cxn ang="0">
                  <a:pos x="32" y="24"/>
                </a:cxn>
                <a:cxn ang="0">
                  <a:pos x="33" y="16"/>
                </a:cxn>
                <a:cxn ang="0">
                  <a:pos x="10" y="16"/>
                </a:cxn>
                <a:cxn ang="0">
                  <a:pos x="6" y="14"/>
                </a:cxn>
                <a:cxn ang="0">
                  <a:pos x="6" y="10"/>
                </a:cxn>
                <a:cxn ang="0">
                  <a:pos x="13" y="15"/>
                </a:cxn>
                <a:cxn ang="0">
                  <a:pos x="28" y="24"/>
                </a:cxn>
                <a:cxn ang="0">
                  <a:pos x="20" y="18"/>
                </a:cxn>
                <a:cxn ang="0">
                  <a:pos x="24" y="17"/>
                </a:cxn>
                <a:cxn ang="0">
                  <a:pos x="27" y="18"/>
                </a:cxn>
                <a:cxn ang="0">
                  <a:pos x="28" y="22"/>
                </a:cxn>
                <a:cxn ang="0">
                  <a:pos x="28" y="24"/>
                </a:cxn>
              </a:cxnLst>
              <a:rect l="0" t="0" r="r" b="b"/>
              <a:pathLst>
                <a:path w="34" h="34">
                  <a:moveTo>
                    <a:pt x="31" y="13"/>
                  </a:moveTo>
                  <a:cubicBezTo>
                    <a:pt x="30" y="12"/>
                    <a:pt x="28" y="12"/>
                    <a:pt x="27" y="11"/>
                  </a:cubicBezTo>
                  <a:cubicBezTo>
                    <a:pt x="26" y="11"/>
                    <a:pt x="25" y="11"/>
                    <a:pt x="23" y="11"/>
                  </a:cubicBezTo>
                  <a:cubicBezTo>
                    <a:pt x="22" y="11"/>
                    <a:pt x="21" y="11"/>
                    <a:pt x="20" y="12"/>
                  </a:cubicBezTo>
                  <a:cubicBezTo>
                    <a:pt x="18" y="12"/>
                    <a:pt x="17" y="13"/>
                    <a:pt x="16" y="13"/>
                  </a:cubicBezTo>
                  <a:cubicBezTo>
                    <a:pt x="14" y="11"/>
                    <a:pt x="12" y="9"/>
                    <a:pt x="9" y="6"/>
                  </a:cubicBezTo>
                  <a:cubicBezTo>
                    <a:pt x="10" y="6"/>
                    <a:pt x="11" y="5"/>
                    <a:pt x="12" y="5"/>
                  </a:cubicBezTo>
                  <a:cubicBezTo>
                    <a:pt x="13" y="5"/>
                    <a:pt x="14" y="5"/>
                    <a:pt x="15" y="5"/>
                  </a:cubicBezTo>
                  <a:cubicBezTo>
                    <a:pt x="16" y="6"/>
                    <a:pt x="16" y="6"/>
                    <a:pt x="17" y="6"/>
                  </a:cubicBezTo>
                  <a:cubicBezTo>
                    <a:pt x="18" y="6"/>
                    <a:pt x="18" y="6"/>
                    <a:pt x="19" y="5"/>
                  </a:cubicBezTo>
                  <a:cubicBezTo>
                    <a:pt x="19" y="5"/>
                    <a:pt x="20" y="4"/>
                    <a:pt x="20" y="4"/>
                  </a:cubicBezTo>
                  <a:cubicBezTo>
                    <a:pt x="20" y="3"/>
                    <a:pt x="19" y="2"/>
                    <a:pt x="19" y="1"/>
                  </a:cubicBezTo>
                  <a:cubicBezTo>
                    <a:pt x="18" y="0"/>
                    <a:pt x="17" y="0"/>
                    <a:pt x="16" y="0"/>
                  </a:cubicBezTo>
                  <a:cubicBezTo>
                    <a:pt x="15" y="0"/>
                    <a:pt x="13" y="0"/>
                    <a:pt x="12" y="0"/>
                  </a:cubicBezTo>
                  <a:cubicBezTo>
                    <a:pt x="11" y="0"/>
                    <a:pt x="10" y="1"/>
                    <a:pt x="9" y="1"/>
                  </a:cubicBezTo>
                  <a:cubicBezTo>
                    <a:pt x="8" y="2"/>
                    <a:pt x="7" y="2"/>
                    <a:pt x="6" y="3"/>
                  </a:cubicBezTo>
                  <a:cubicBezTo>
                    <a:pt x="6" y="3"/>
                    <a:pt x="6" y="3"/>
                    <a:pt x="5" y="2"/>
                  </a:cubicBezTo>
                  <a:cubicBezTo>
                    <a:pt x="5" y="2"/>
                    <a:pt x="5" y="2"/>
                    <a:pt x="4" y="2"/>
                  </a:cubicBezTo>
                  <a:cubicBezTo>
                    <a:pt x="4" y="2"/>
                    <a:pt x="4" y="2"/>
                    <a:pt x="3" y="3"/>
                  </a:cubicBezTo>
                  <a:cubicBezTo>
                    <a:pt x="3" y="3"/>
                    <a:pt x="3" y="3"/>
                    <a:pt x="3" y="4"/>
                  </a:cubicBezTo>
                  <a:cubicBezTo>
                    <a:pt x="3" y="4"/>
                    <a:pt x="3" y="4"/>
                    <a:pt x="3" y="5"/>
                  </a:cubicBezTo>
                  <a:cubicBezTo>
                    <a:pt x="4" y="5"/>
                    <a:pt x="4" y="5"/>
                    <a:pt x="4" y="5"/>
                  </a:cubicBezTo>
                  <a:cubicBezTo>
                    <a:pt x="3" y="6"/>
                    <a:pt x="2" y="8"/>
                    <a:pt x="2" y="9"/>
                  </a:cubicBezTo>
                  <a:cubicBezTo>
                    <a:pt x="1" y="11"/>
                    <a:pt x="1" y="12"/>
                    <a:pt x="1" y="13"/>
                  </a:cubicBezTo>
                  <a:cubicBezTo>
                    <a:pt x="0" y="15"/>
                    <a:pt x="1" y="16"/>
                    <a:pt x="1" y="17"/>
                  </a:cubicBezTo>
                  <a:cubicBezTo>
                    <a:pt x="1" y="18"/>
                    <a:pt x="2" y="19"/>
                    <a:pt x="3" y="20"/>
                  </a:cubicBezTo>
                  <a:cubicBezTo>
                    <a:pt x="5" y="21"/>
                    <a:pt x="7" y="22"/>
                    <a:pt x="10" y="22"/>
                  </a:cubicBezTo>
                  <a:cubicBezTo>
                    <a:pt x="12" y="22"/>
                    <a:pt x="15" y="21"/>
                    <a:pt x="18" y="20"/>
                  </a:cubicBezTo>
                  <a:cubicBezTo>
                    <a:pt x="20" y="22"/>
                    <a:pt x="22" y="25"/>
                    <a:pt x="24" y="27"/>
                  </a:cubicBezTo>
                  <a:cubicBezTo>
                    <a:pt x="24" y="28"/>
                    <a:pt x="23" y="28"/>
                    <a:pt x="22" y="29"/>
                  </a:cubicBezTo>
                  <a:cubicBezTo>
                    <a:pt x="21" y="29"/>
                    <a:pt x="21" y="29"/>
                    <a:pt x="20" y="29"/>
                  </a:cubicBezTo>
                  <a:cubicBezTo>
                    <a:pt x="19" y="28"/>
                    <a:pt x="19" y="28"/>
                    <a:pt x="18" y="28"/>
                  </a:cubicBezTo>
                  <a:cubicBezTo>
                    <a:pt x="18" y="27"/>
                    <a:pt x="17" y="27"/>
                    <a:pt x="17" y="27"/>
                  </a:cubicBezTo>
                  <a:cubicBezTo>
                    <a:pt x="16" y="27"/>
                    <a:pt x="16" y="26"/>
                    <a:pt x="15" y="26"/>
                  </a:cubicBezTo>
                  <a:cubicBezTo>
                    <a:pt x="15" y="26"/>
                    <a:pt x="14" y="27"/>
                    <a:pt x="14" y="27"/>
                  </a:cubicBezTo>
                  <a:cubicBezTo>
                    <a:pt x="13" y="28"/>
                    <a:pt x="13" y="28"/>
                    <a:pt x="13" y="29"/>
                  </a:cubicBezTo>
                  <a:cubicBezTo>
                    <a:pt x="13" y="30"/>
                    <a:pt x="13" y="31"/>
                    <a:pt x="14" y="31"/>
                  </a:cubicBezTo>
                  <a:cubicBezTo>
                    <a:pt x="14" y="32"/>
                    <a:pt x="15" y="33"/>
                    <a:pt x="16" y="33"/>
                  </a:cubicBezTo>
                  <a:cubicBezTo>
                    <a:pt x="17" y="34"/>
                    <a:pt x="18" y="34"/>
                    <a:pt x="20" y="34"/>
                  </a:cubicBezTo>
                  <a:cubicBezTo>
                    <a:pt x="21" y="34"/>
                    <a:pt x="22" y="34"/>
                    <a:pt x="24" y="33"/>
                  </a:cubicBezTo>
                  <a:cubicBezTo>
                    <a:pt x="25" y="33"/>
                    <a:pt x="26" y="32"/>
                    <a:pt x="28" y="31"/>
                  </a:cubicBezTo>
                  <a:cubicBezTo>
                    <a:pt x="28" y="31"/>
                    <a:pt x="29" y="32"/>
                    <a:pt x="30" y="32"/>
                  </a:cubicBezTo>
                  <a:cubicBezTo>
                    <a:pt x="30" y="33"/>
                    <a:pt x="30" y="33"/>
                    <a:pt x="31" y="33"/>
                  </a:cubicBezTo>
                  <a:cubicBezTo>
                    <a:pt x="31" y="33"/>
                    <a:pt x="32" y="33"/>
                    <a:pt x="32" y="32"/>
                  </a:cubicBezTo>
                  <a:cubicBezTo>
                    <a:pt x="32" y="32"/>
                    <a:pt x="32" y="31"/>
                    <a:pt x="32" y="31"/>
                  </a:cubicBezTo>
                  <a:cubicBezTo>
                    <a:pt x="32" y="31"/>
                    <a:pt x="32" y="30"/>
                    <a:pt x="32" y="30"/>
                  </a:cubicBezTo>
                  <a:cubicBezTo>
                    <a:pt x="31" y="30"/>
                    <a:pt x="30" y="29"/>
                    <a:pt x="30" y="28"/>
                  </a:cubicBezTo>
                  <a:cubicBezTo>
                    <a:pt x="31" y="27"/>
                    <a:pt x="32" y="26"/>
                    <a:pt x="32" y="24"/>
                  </a:cubicBezTo>
                  <a:cubicBezTo>
                    <a:pt x="33" y="23"/>
                    <a:pt x="34" y="21"/>
                    <a:pt x="34" y="20"/>
                  </a:cubicBezTo>
                  <a:cubicBezTo>
                    <a:pt x="34" y="19"/>
                    <a:pt x="34" y="17"/>
                    <a:pt x="33" y="16"/>
                  </a:cubicBezTo>
                  <a:cubicBezTo>
                    <a:pt x="33" y="15"/>
                    <a:pt x="32" y="14"/>
                    <a:pt x="31" y="13"/>
                  </a:cubicBezTo>
                  <a:close/>
                  <a:moveTo>
                    <a:pt x="10" y="16"/>
                  </a:moveTo>
                  <a:cubicBezTo>
                    <a:pt x="8" y="16"/>
                    <a:pt x="7" y="16"/>
                    <a:pt x="7" y="15"/>
                  </a:cubicBezTo>
                  <a:cubicBezTo>
                    <a:pt x="6" y="14"/>
                    <a:pt x="6" y="14"/>
                    <a:pt x="6" y="14"/>
                  </a:cubicBezTo>
                  <a:cubicBezTo>
                    <a:pt x="6" y="13"/>
                    <a:pt x="6" y="13"/>
                    <a:pt x="6" y="12"/>
                  </a:cubicBezTo>
                  <a:cubicBezTo>
                    <a:pt x="6" y="11"/>
                    <a:pt x="6" y="11"/>
                    <a:pt x="6" y="10"/>
                  </a:cubicBezTo>
                  <a:cubicBezTo>
                    <a:pt x="7" y="10"/>
                    <a:pt x="7" y="9"/>
                    <a:pt x="8" y="8"/>
                  </a:cubicBezTo>
                  <a:cubicBezTo>
                    <a:pt x="9" y="10"/>
                    <a:pt x="11" y="12"/>
                    <a:pt x="13" y="15"/>
                  </a:cubicBezTo>
                  <a:cubicBezTo>
                    <a:pt x="12" y="15"/>
                    <a:pt x="11" y="16"/>
                    <a:pt x="10" y="16"/>
                  </a:cubicBezTo>
                  <a:close/>
                  <a:moveTo>
                    <a:pt x="28" y="24"/>
                  </a:moveTo>
                  <a:cubicBezTo>
                    <a:pt x="27" y="24"/>
                    <a:pt x="27" y="25"/>
                    <a:pt x="26" y="25"/>
                  </a:cubicBezTo>
                  <a:cubicBezTo>
                    <a:pt x="24" y="23"/>
                    <a:pt x="22" y="21"/>
                    <a:pt x="20" y="18"/>
                  </a:cubicBezTo>
                  <a:cubicBezTo>
                    <a:pt x="21" y="18"/>
                    <a:pt x="21" y="18"/>
                    <a:pt x="22" y="18"/>
                  </a:cubicBezTo>
                  <a:cubicBezTo>
                    <a:pt x="22" y="17"/>
                    <a:pt x="23" y="17"/>
                    <a:pt x="24" y="17"/>
                  </a:cubicBezTo>
                  <a:cubicBezTo>
                    <a:pt x="24" y="17"/>
                    <a:pt x="25" y="17"/>
                    <a:pt x="25" y="17"/>
                  </a:cubicBezTo>
                  <a:cubicBezTo>
                    <a:pt x="26" y="17"/>
                    <a:pt x="27" y="18"/>
                    <a:pt x="27" y="18"/>
                  </a:cubicBezTo>
                  <a:cubicBezTo>
                    <a:pt x="28" y="19"/>
                    <a:pt x="28" y="19"/>
                    <a:pt x="28" y="20"/>
                  </a:cubicBezTo>
                  <a:cubicBezTo>
                    <a:pt x="28" y="20"/>
                    <a:pt x="28" y="21"/>
                    <a:pt x="28" y="22"/>
                  </a:cubicBezTo>
                  <a:cubicBezTo>
                    <a:pt x="28" y="22"/>
                    <a:pt x="28" y="23"/>
                    <a:pt x="28" y="24"/>
                  </a:cubicBezTo>
                  <a:close/>
                  <a:moveTo>
                    <a:pt x="28" y="24"/>
                  </a:moveTo>
                  <a:cubicBezTo>
                    <a:pt x="28" y="24"/>
                    <a:pt x="28" y="24"/>
                    <a:pt x="28" y="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7"/>
            <p:cNvSpPr>
              <a:spLocks noEditPoints="1"/>
            </p:cNvSpPr>
            <p:nvPr/>
          </p:nvSpPr>
          <p:spPr bwMode="auto">
            <a:xfrm>
              <a:off x="117475" y="1457326"/>
              <a:ext cx="55563" cy="55563"/>
            </a:xfrm>
            <a:custGeom>
              <a:avLst/>
              <a:gdLst/>
              <a:ahLst/>
              <a:cxnLst>
                <a:cxn ang="0">
                  <a:pos x="15" y="0"/>
                </a:cxn>
                <a:cxn ang="0">
                  <a:pos x="15" y="0"/>
                </a:cxn>
                <a:cxn ang="0">
                  <a:pos x="8" y="6"/>
                </a:cxn>
                <a:cxn ang="0">
                  <a:pos x="3" y="13"/>
                </a:cxn>
                <a:cxn ang="0">
                  <a:pos x="0" y="16"/>
                </a:cxn>
                <a:cxn ang="0">
                  <a:pos x="1" y="19"/>
                </a:cxn>
                <a:cxn ang="0">
                  <a:pos x="3" y="19"/>
                </a:cxn>
                <a:cxn ang="0">
                  <a:pos x="4" y="18"/>
                </a:cxn>
                <a:cxn ang="0">
                  <a:pos x="6" y="15"/>
                </a:cxn>
                <a:cxn ang="0">
                  <a:pos x="11" y="9"/>
                </a:cxn>
                <a:cxn ang="0">
                  <a:pos x="18" y="3"/>
                </a:cxn>
                <a:cxn ang="0">
                  <a:pos x="18" y="3"/>
                </a:cxn>
                <a:cxn ang="0">
                  <a:pos x="18" y="3"/>
                </a:cxn>
                <a:cxn ang="0">
                  <a:pos x="18" y="0"/>
                </a:cxn>
                <a:cxn ang="0">
                  <a:pos x="15" y="0"/>
                </a:cxn>
                <a:cxn ang="0">
                  <a:pos x="15" y="0"/>
                </a:cxn>
                <a:cxn ang="0">
                  <a:pos x="15" y="0"/>
                </a:cxn>
              </a:cxnLst>
              <a:rect l="0" t="0" r="r" b="b"/>
              <a:pathLst>
                <a:path w="19" h="19">
                  <a:moveTo>
                    <a:pt x="15" y="0"/>
                  </a:moveTo>
                  <a:cubicBezTo>
                    <a:pt x="15" y="0"/>
                    <a:pt x="15" y="0"/>
                    <a:pt x="15" y="0"/>
                  </a:cubicBezTo>
                  <a:cubicBezTo>
                    <a:pt x="13" y="2"/>
                    <a:pt x="11" y="4"/>
                    <a:pt x="8" y="6"/>
                  </a:cubicBezTo>
                  <a:cubicBezTo>
                    <a:pt x="6" y="8"/>
                    <a:pt x="4" y="10"/>
                    <a:pt x="3" y="13"/>
                  </a:cubicBezTo>
                  <a:cubicBezTo>
                    <a:pt x="0" y="16"/>
                    <a:pt x="0" y="16"/>
                    <a:pt x="0" y="16"/>
                  </a:cubicBezTo>
                  <a:cubicBezTo>
                    <a:pt x="0" y="17"/>
                    <a:pt x="0" y="18"/>
                    <a:pt x="1" y="19"/>
                  </a:cubicBezTo>
                  <a:cubicBezTo>
                    <a:pt x="1" y="19"/>
                    <a:pt x="2" y="19"/>
                    <a:pt x="3" y="19"/>
                  </a:cubicBezTo>
                  <a:cubicBezTo>
                    <a:pt x="3" y="19"/>
                    <a:pt x="3" y="18"/>
                    <a:pt x="4" y="18"/>
                  </a:cubicBezTo>
                  <a:cubicBezTo>
                    <a:pt x="6" y="15"/>
                    <a:pt x="6" y="15"/>
                    <a:pt x="6" y="15"/>
                  </a:cubicBezTo>
                  <a:cubicBezTo>
                    <a:pt x="7" y="13"/>
                    <a:pt x="9" y="11"/>
                    <a:pt x="11" y="9"/>
                  </a:cubicBezTo>
                  <a:cubicBezTo>
                    <a:pt x="13" y="7"/>
                    <a:pt x="15" y="5"/>
                    <a:pt x="18" y="3"/>
                  </a:cubicBezTo>
                  <a:cubicBezTo>
                    <a:pt x="18" y="3"/>
                    <a:pt x="18" y="3"/>
                    <a:pt x="18" y="3"/>
                  </a:cubicBezTo>
                  <a:cubicBezTo>
                    <a:pt x="18" y="3"/>
                    <a:pt x="18" y="3"/>
                    <a:pt x="18" y="3"/>
                  </a:cubicBezTo>
                  <a:cubicBezTo>
                    <a:pt x="19" y="2"/>
                    <a:pt x="19" y="1"/>
                    <a:pt x="18" y="0"/>
                  </a:cubicBezTo>
                  <a:cubicBezTo>
                    <a:pt x="17" y="0"/>
                    <a:pt x="16" y="0"/>
                    <a:pt x="15" y="0"/>
                  </a:cubicBezTo>
                  <a:close/>
                  <a:moveTo>
                    <a:pt x="15" y="0"/>
                  </a:moveTo>
                  <a:cubicBezTo>
                    <a:pt x="15" y="0"/>
                    <a:pt x="15" y="0"/>
                    <a:pt x="1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8"/>
            <p:cNvSpPr>
              <a:spLocks noEditPoints="1"/>
            </p:cNvSpPr>
            <p:nvPr/>
          </p:nvSpPr>
          <p:spPr bwMode="auto">
            <a:xfrm>
              <a:off x="180975" y="1263651"/>
              <a:ext cx="55563" cy="58738"/>
            </a:xfrm>
            <a:custGeom>
              <a:avLst/>
              <a:gdLst/>
              <a:ahLst/>
              <a:cxnLst>
                <a:cxn ang="0">
                  <a:pos x="7" y="11"/>
                </a:cxn>
                <a:cxn ang="0">
                  <a:pos x="1" y="16"/>
                </a:cxn>
                <a:cxn ang="0">
                  <a:pos x="1" y="17"/>
                </a:cxn>
                <a:cxn ang="0">
                  <a:pos x="1" y="19"/>
                </a:cxn>
                <a:cxn ang="0">
                  <a:pos x="3" y="19"/>
                </a:cxn>
                <a:cxn ang="0">
                  <a:pos x="3" y="19"/>
                </a:cxn>
                <a:cxn ang="0">
                  <a:pos x="10" y="13"/>
                </a:cxn>
                <a:cxn ang="0">
                  <a:pos x="16" y="7"/>
                </a:cxn>
                <a:cxn ang="0">
                  <a:pos x="18" y="3"/>
                </a:cxn>
                <a:cxn ang="0">
                  <a:pos x="18" y="1"/>
                </a:cxn>
                <a:cxn ang="0">
                  <a:pos x="16" y="1"/>
                </a:cxn>
                <a:cxn ang="0">
                  <a:pos x="15" y="1"/>
                </a:cxn>
                <a:cxn ang="0">
                  <a:pos x="13" y="5"/>
                </a:cxn>
                <a:cxn ang="0">
                  <a:pos x="7" y="11"/>
                </a:cxn>
                <a:cxn ang="0">
                  <a:pos x="7" y="11"/>
                </a:cxn>
                <a:cxn ang="0">
                  <a:pos x="7" y="11"/>
                </a:cxn>
              </a:cxnLst>
              <a:rect l="0" t="0" r="r" b="b"/>
              <a:pathLst>
                <a:path w="19" h="20">
                  <a:moveTo>
                    <a:pt x="7" y="11"/>
                  </a:moveTo>
                  <a:cubicBezTo>
                    <a:pt x="5" y="13"/>
                    <a:pt x="3" y="15"/>
                    <a:pt x="1" y="16"/>
                  </a:cubicBezTo>
                  <a:cubicBezTo>
                    <a:pt x="1" y="16"/>
                    <a:pt x="1" y="16"/>
                    <a:pt x="1" y="17"/>
                  </a:cubicBezTo>
                  <a:cubicBezTo>
                    <a:pt x="0" y="17"/>
                    <a:pt x="0" y="19"/>
                    <a:pt x="1" y="19"/>
                  </a:cubicBezTo>
                  <a:cubicBezTo>
                    <a:pt x="1" y="20"/>
                    <a:pt x="2" y="20"/>
                    <a:pt x="3" y="19"/>
                  </a:cubicBezTo>
                  <a:cubicBezTo>
                    <a:pt x="3" y="19"/>
                    <a:pt x="3" y="19"/>
                    <a:pt x="3" y="19"/>
                  </a:cubicBezTo>
                  <a:cubicBezTo>
                    <a:pt x="6" y="18"/>
                    <a:pt x="8" y="16"/>
                    <a:pt x="10" y="13"/>
                  </a:cubicBezTo>
                  <a:cubicBezTo>
                    <a:pt x="12" y="11"/>
                    <a:pt x="14" y="9"/>
                    <a:pt x="16" y="7"/>
                  </a:cubicBezTo>
                  <a:cubicBezTo>
                    <a:pt x="18" y="3"/>
                    <a:pt x="18" y="3"/>
                    <a:pt x="18" y="3"/>
                  </a:cubicBezTo>
                  <a:cubicBezTo>
                    <a:pt x="19" y="3"/>
                    <a:pt x="19" y="1"/>
                    <a:pt x="18" y="1"/>
                  </a:cubicBezTo>
                  <a:cubicBezTo>
                    <a:pt x="17" y="0"/>
                    <a:pt x="16" y="0"/>
                    <a:pt x="16" y="1"/>
                  </a:cubicBezTo>
                  <a:cubicBezTo>
                    <a:pt x="15" y="1"/>
                    <a:pt x="15" y="1"/>
                    <a:pt x="15" y="1"/>
                  </a:cubicBezTo>
                  <a:cubicBezTo>
                    <a:pt x="13" y="5"/>
                    <a:pt x="13" y="5"/>
                    <a:pt x="13" y="5"/>
                  </a:cubicBezTo>
                  <a:cubicBezTo>
                    <a:pt x="11" y="7"/>
                    <a:pt x="9" y="9"/>
                    <a:pt x="7" y="11"/>
                  </a:cubicBezTo>
                  <a:close/>
                  <a:moveTo>
                    <a:pt x="7" y="11"/>
                  </a:moveTo>
                  <a:cubicBezTo>
                    <a:pt x="7" y="11"/>
                    <a:pt x="7" y="11"/>
                    <a:pt x="7"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51" name="Freeform 103"/>
          <p:cNvSpPr>
            <a:spLocks noEditPoints="1"/>
          </p:cNvSpPr>
          <p:nvPr/>
        </p:nvSpPr>
        <p:spPr bwMode="auto">
          <a:xfrm>
            <a:off x="4514556" y="4136849"/>
            <a:ext cx="262846" cy="387048"/>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tx1">
                  <a:lumMod val="75000"/>
                  <a:lumOff val="25000"/>
                </a:schemeClr>
              </a:solidFill>
            </a:endParaRPr>
          </a:p>
        </p:txBody>
      </p:sp>
      <p:sp>
        <p:nvSpPr>
          <p:cNvPr id="53" name="矩形 52"/>
          <p:cNvSpPr/>
          <p:nvPr/>
        </p:nvSpPr>
        <p:spPr>
          <a:xfrm>
            <a:off x="1285902" y="2657556"/>
            <a:ext cx="3535712" cy="1631216"/>
          </a:xfrm>
          <a:prstGeom prst="rect">
            <a:avLst/>
          </a:prstGeom>
        </p:spPr>
        <p:txBody>
          <a:bodyPr wrap="square">
            <a:spAutoFit/>
          </a:bodyPr>
          <a:lstStyle/>
          <a:p>
            <a:pPr algn="just"/>
            <a:r>
              <a:rPr lang="zh-CN" altLang="en-US" sz="2000" b="1" dirty="0" smtClean="0">
                <a:latin typeface="Kaiti SC" charset="-122"/>
                <a:ea typeface="Kaiti SC" charset="-122"/>
                <a:cs typeface="Kaiti SC" charset="-122"/>
              </a:rPr>
              <a:t>（</a:t>
            </a:r>
            <a:r>
              <a:rPr lang="en-US" altLang="zh-CN" sz="2000" b="1" dirty="0" smtClean="0">
                <a:latin typeface="Kaiti SC" charset="-122"/>
                <a:ea typeface="Kaiti SC" charset="-122"/>
                <a:cs typeface="Kaiti SC" charset="-122"/>
              </a:rPr>
              <a:t>1</a:t>
            </a:r>
            <a:r>
              <a:rPr lang="zh-CN" altLang="en-US" sz="2000" b="1" dirty="0" smtClean="0">
                <a:latin typeface="Kaiti SC" charset="-122"/>
                <a:ea typeface="Kaiti SC" charset="-122"/>
                <a:cs typeface="Kaiti SC" charset="-122"/>
              </a:rPr>
              <a:t>）归根结底是由生产力的发展状况决定。人不能“自由地”选择生产关系，最终决定人们选择某种生产关系的是生产力的发展状况。</a:t>
            </a:r>
            <a:endParaRPr lang="en-US" altLang="zh-CN" sz="2000" b="1" dirty="0">
              <a:latin typeface="Kaiti SC" charset="-122"/>
              <a:ea typeface="Kaiti SC" charset="-122"/>
              <a:cs typeface="Kaiti SC" charset="-122"/>
            </a:endParaRPr>
          </a:p>
        </p:txBody>
      </p:sp>
      <p:sp>
        <p:nvSpPr>
          <p:cNvPr id="54" name="矩形 53"/>
          <p:cNvSpPr/>
          <p:nvPr/>
        </p:nvSpPr>
        <p:spPr>
          <a:xfrm>
            <a:off x="8048650" y="3183132"/>
            <a:ext cx="3386270" cy="1631216"/>
          </a:xfrm>
          <a:prstGeom prst="rect">
            <a:avLst/>
          </a:prstGeom>
        </p:spPr>
        <p:txBody>
          <a:bodyPr wrap="square">
            <a:spAutoFit/>
          </a:bodyPr>
          <a:lstStyle/>
          <a:p>
            <a:pPr algn="just"/>
            <a:r>
              <a:rPr lang="zh-CN" altLang="en-US" sz="2000" b="1" dirty="0">
                <a:latin typeface="Kaiti SC" charset="-122"/>
                <a:ea typeface="Kaiti SC" charset="-122"/>
                <a:cs typeface="Kaiti SC" charset="-122"/>
              </a:rPr>
              <a:t>（</a:t>
            </a:r>
            <a:r>
              <a:rPr lang="en-US" altLang="zh-CN" sz="2000" b="1" dirty="0">
                <a:latin typeface="Kaiti SC" charset="-122"/>
                <a:ea typeface="Kaiti SC" charset="-122"/>
                <a:cs typeface="Kaiti SC" charset="-122"/>
              </a:rPr>
              <a:t>2</a:t>
            </a:r>
            <a:r>
              <a:rPr lang="zh-CN" altLang="en-US" sz="2000" b="1" dirty="0">
                <a:latin typeface="Kaiti SC" charset="-122"/>
                <a:ea typeface="Kaiti SC" charset="-122"/>
                <a:cs typeface="Kaiti SC" charset="-122"/>
              </a:rPr>
              <a:t>）生产关系又是人来规定的、是人选择的结果。人类社会的每一次进步都是人们认识、选择与行动的结果，反之亦然。小岗村变革。</a:t>
            </a:r>
            <a:endParaRPr lang="en-US" altLang="zh-CN" sz="2000" b="1" dirty="0">
              <a:latin typeface="Kaiti SC" charset="-122"/>
              <a:ea typeface="Kaiti SC" charset="-122"/>
              <a:cs typeface="Kaiti SC" charset="-122"/>
            </a:endParaRPr>
          </a:p>
        </p:txBody>
      </p:sp>
      <p:sp>
        <p:nvSpPr>
          <p:cNvPr id="55" name="矩形 54"/>
          <p:cNvSpPr/>
          <p:nvPr/>
        </p:nvSpPr>
        <p:spPr>
          <a:xfrm>
            <a:off x="2753821" y="5593279"/>
            <a:ext cx="6780729" cy="707886"/>
          </a:xfrm>
          <a:prstGeom prst="rect">
            <a:avLst/>
          </a:prstGeom>
        </p:spPr>
        <p:txBody>
          <a:bodyPr wrap="square">
            <a:spAutoFit/>
          </a:bodyPr>
          <a:lstStyle/>
          <a:p>
            <a:pPr algn="just"/>
            <a:r>
              <a:rPr lang="zh-CN" altLang="en-US" sz="2000" b="1" dirty="0" smtClean="0">
                <a:latin typeface="Kaiti SC" charset="-122"/>
                <a:ea typeface="Kaiti SC" charset="-122"/>
                <a:cs typeface="Kaiti SC" charset="-122"/>
              </a:rPr>
              <a:t>（</a:t>
            </a:r>
            <a:r>
              <a:rPr lang="en-US" altLang="zh-CN" sz="2000" b="1" dirty="0" smtClean="0">
                <a:latin typeface="Kaiti SC" charset="-122"/>
                <a:ea typeface="Kaiti SC" charset="-122"/>
                <a:cs typeface="Kaiti SC" charset="-122"/>
              </a:rPr>
              <a:t>3</a:t>
            </a:r>
            <a:r>
              <a:rPr lang="zh-CN" altLang="en-US" sz="2000" b="1" dirty="0" smtClean="0">
                <a:latin typeface="Kaiti SC" charset="-122"/>
                <a:ea typeface="Kaiti SC" charset="-122"/>
                <a:cs typeface="Kaiti SC" charset="-122"/>
              </a:rPr>
              <a:t>）因此，看待生产关系的变革需要持有辩证法的标准，不能将其视为自然而然的过程，也不能夸大人的作用。</a:t>
            </a:r>
            <a:endParaRPr lang="zh-CN" altLang="en-US" sz="2000" b="1" dirty="0">
              <a:latin typeface="Kaiti SC" charset="-122"/>
              <a:ea typeface="Kaiti SC" charset="-122"/>
              <a:cs typeface="Kaiti SC" charset="-122"/>
            </a:endParaRPr>
          </a:p>
        </p:txBody>
      </p:sp>
    </p:spTree>
    <p:extLst>
      <p:ext uri="{BB962C8B-B14F-4D97-AF65-F5344CB8AC3E}">
        <p14:creationId xmlns:p14="http://schemas.microsoft.com/office/powerpoint/2010/main" val="1056507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737457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zh-CN" sz="3200" dirty="0" smtClean="0">
                <a:solidFill>
                  <a:schemeClr val="bg1"/>
                </a:solidFill>
                <a:effectLst>
                  <a:outerShdw blurRad="38100" dist="38100" dir="2700000" algn="tl">
                    <a:srgbClr val="C0C0C0"/>
                  </a:outerShdw>
                </a:effectLst>
                <a:latin typeface="Kaiti SC" charset="-122"/>
                <a:ea typeface="Kaiti SC" charset="-122"/>
                <a:cs typeface="Kaiti SC" charset="-122"/>
              </a:rPr>
              <a:t>理解生产力与生产关系</a:t>
            </a:r>
            <a:r>
              <a:rPr lang="zh-CN" altLang="en-US" sz="3200" dirty="0" smtClean="0">
                <a:solidFill>
                  <a:schemeClr val="bg1"/>
                </a:solidFill>
                <a:effectLst>
                  <a:outerShdw blurRad="38100" dist="38100" dir="2700000" algn="tl">
                    <a:srgbClr val="C0C0C0"/>
                  </a:outerShdw>
                </a:effectLst>
                <a:latin typeface="Kaiti SC" charset="-122"/>
                <a:ea typeface="Kaiti SC" charset="-122"/>
                <a:cs typeface="Kaiti SC" charset="-122"/>
              </a:rPr>
              <a:t>矛盾运动的说明</a:t>
            </a:r>
            <a:endParaRPr lang="zh-CN" altLang="en-US" sz="3200" dirty="0">
              <a:solidFill>
                <a:schemeClr val="bg1"/>
              </a:solidFill>
              <a:latin typeface="Kaiti SC" charset="-122"/>
              <a:ea typeface="Kaiti SC" charset="-122"/>
              <a:cs typeface="Kaiti SC" charset="-122"/>
            </a:endParaRPr>
          </a:p>
        </p:txBody>
      </p:sp>
      <p:sp>
        <p:nvSpPr>
          <p:cNvPr id="4" name="矩形 3"/>
          <p:cNvSpPr>
            <a:spLocks noChangeArrowheads="1"/>
          </p:cNvSpPr>
          <p:nvPr/>
        </p:nvSpPr>
        <p:spPr bwMode="auto">
          <a:xfrm>
            <a:off x="0" y="158491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5" name="矩形 4"/>
          <p:cNvSpPr/>
          <p:nvPr/>
        </p:nvSpPr>
        <p:spPr>
          <a:xfrm>
            <a:off x="3055227" y="1009873"/>
            <a:ext cx="6083717" cy="400110"/>
          </a:xfrm>
          <a:prstGeom prst="rect">
            <a:avLst/>
          </a:prstGeom>
        </p:spPr>
        <p:txBody>
          <a:bodyPr wrap="none">
            <a:spAutoFit/>
          </a:bodyPr>
          <a:lstStyle/>
          <a:p>
            <a:r>
              <a:rPr lang="zh-CN" altLang="en-US" sz="2000" b="1" dirty="0">
                <a:latin typeface="Microsoft YaHei" charset="0"/>
                <a:ea typeface="Microsoft YaHei" charset="0"/>
                <a:cs typeface="Microsoft YaHei" charset="0"/>
              </a:rPr>
              <a:t>生产关系对生产力反作用的实际过程和情形十分复杂</a:t>
            </a:r>
          </a:p>
        </p:txBody>
      </p:sp>
      <p:grpSp>
        <p:nvGrpSpPr>
          <p:cNvPr id="6" name="Group 14"/>
          <p:cNvGrpSpPr/>
          <p:nvPr/>
        </p:nvGrpSpPr>
        <p:grpSpPr>
          <a:xfrm flipH="1">
            <a:off x="5429406" y="2976170"/>
            <a:ext cx="629125" cy="1833562"/>
            <a:chOff x="5257800" y="1809750"/>
            <a:chExt cx="629125" cy="1833562"/>
          </a:xfrm>
          <a:solidFill>
            <a:srgbClr val="6A1F5F">
              <a:alpha val="51000"/>
            </a:srgbClr>
          </a:solidFill>
        </p:grpSpPr>
        <p:sp>
          <p:nvSpPr>
            <p:cNvPr id="7" name="Bent Arrow 15"/>
            <p:cNvSpPr/>
            <p:nvPr/>
          </p:nvSpPr>
          <p:spPr>
            <a:xfrm rot="5400000" flipH="1">
              <a:off x="5156200" y="3287712"/>
              <a:ext cx="457200" cy="254000"/>
            </a:xfrm>
            <a:prstGeom prst="bentArrow">
              <a:avLst>
                <a:gd name="adj1" fmla="val 10417"/>
                <a:gd name="adj2" fmla="val 15278"/>
                <a:gd name="adj3" fmla="val 0"/>
                <a:gd name="adj4" fmla="val 7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8" name="Bent Arrow 16"/>
            <p:cNvSpPr/>
            <p:nvPr/>
          </p:nvSpPr>
          <p:spPr>
            <a:xfrm>
              <a:off x="5460205" y="1809750"/>
              <a:ext cx="426720" cy="1375410"/>
            </a:xfrm>
            <a:prstGeom prst="bentArrow">
              <a:avLst>
                <a:gd name="adj1" fmla="val 6138"/>
                <a:gd name="adj2" fmla="val 8344"/>
                <a:gd name="adj3" fmla="val 17656"/>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9" name="Bent Arrow 5"/>
          <p:cNvSpPr/>
          <p:nvPr/>
        </p:nvSpPr>
        <p:spPr>
          <a:xfrm>
            <a:off x="6058052" y="2691519"/>
            <a:ext cx="590550" cy="2978150"/>
          </a:xfrm>
          <a:prstGeom prst="bentArrow">
            <a:avLst>
              <a:gd name="adj1" fmla="val 4167"/>
              <a:gd name="adj2" fmla="val 5833"/>
              <a:gd name="adj3" fmla="val 13750"/>
              <a:gd name="adj4" fmla="val 437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nvGrpSpPr>
          <p:cNvPr id="10" name="Group 13"/>
          <p:cNvGrpSpPr/>
          <p:nvPr/>
        </p:nvGrpSpPr>
        <p:grpSpPr>
          <a:xfrm>
            <a:off x="6206646" y="3803600"/>
            <a:ext cx="629125" cy="1642230"/>
            <a:chOff x="5257800" y="1809750"/>
            <a:chExt cx="629125" cy="1833562"/>
          </a:xfrm>
          <a:solidFill>
            <a:srgbClr val="6A1F5F">
              <a:alpha val="46000"/>
            </a:srgbClr>
          </a:solidFill>
        </p:grpSpPr>
        <p:sp>
          <p:nvSpPr>
            <p:cNvPr id="11" name="Bent Arrow 7"/>
            <p:cNvSpPr/>
            <p:nvPr/>
          </p:nvSpPr>
          <p:spPr>
            <a:xfrm rot="5400000" flipH="1">
              <a:off x="5156200" y="3287712"/>
              <a:ext cx="457200" cy="254000"/>
            </a:xfrm>
            <a:prstGeom prst="bentArrow">
              <a:avLst>
                <a:gd name="adj1" fmla="val 10417"/>
                <a:gd name="adj2" fmla="val 15278"/>
                <a:gd name="adj3" fmla="val 0"/>
                <a:gd name="adj4" fmla="val 7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2" name="Bent Arrow 11"/>
            <p:cNvSpPr/>
            <p:nvPr/>
          </p:nvSpPr>
          <p:spPr>
            <a:xfrm>
              <a:off x="5460205" y="1809750"/>
              <a:ext cx="426720" cy="1375410"/>
            </a:xfrm>
            <a:prstGeom prst="bentArrow">
              <a:avLst>
                <a:gd name="adj1" fmla="val 6138"/>
                <a:gd name="adj2" fmla="val 8344"/>
                <a:gd name="adj3" fmla="val 17656"/>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13" name="Bent Arrow 4"/>
          <p:cNvSpPr/>
          <p:nvPr/>
        </p:nvSpPr>
        <p:spPr>
          <a:xfrm flipH="1">
            <a:off x="5632602" y="4260802"/>
            <a:ext cx="590550" cy="1408869"/>
          </a:xfrm>
          <a:prstGeom prst="bentArrow">
            <a:avLst>
              <a:gd name="adj1" fmla="val 4167"/>
              <a:gd name="adj2" fmla="val 5833"/>
              <a:gd name="adj3" fmla="val 13750"/>
              <a:gd name="adj4" fmla="val 43750"/>
            </a:avLst>
          </a:prstGeom>
          <a:solidFill>
            <a:schemeClr val="bg1">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14" name="Group 19"/>
          <p:cNvGrpSpPr/>
          <p:nvPr/>
        </p:nvGrpSpPr>
        <p:grpSpPr>
          <a:xfrm>
            <a:off x="5756016" y="5640684"/>
            <a:ext cx="769172" cy="769172"/>
            <a:chOff x="4195432" y="4152900"/>
            <a:chExt cx="769172" cy="769172"/>
          </a:xfrm>
        </p:grpSpPr>
        <p:sp>
          <p:nvSpPr>
            <p:cNvPr id="15" name="Oval 3"/>
            <p:cNvSpPr/>
            <p:nvPr/>
          </p:nvSpPr>
          <p:spPr>
            <a:xfrm>
              <a:off x="4195432" y="4152900"/>
              <a:ext cx="769172" cy="769172"/>
            </a:xfrm>
            <a:prstGeom prst="ellipse">
              <a:avLst/>
            </a:prstGeom>
            <a:solidFill>
              <a:srgbClr val="6A1F5F">
                <a:alpha val="45000"/>
              </a:srgb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Freeform 152"/>
            <p:cNvSpPr>
              <a:spLocks noEditPoints="1"/>
            </p:cNvSpPr>
            <p:nvPr/>
          </p:nvSpPr>
          <p:spPr bwMode="auto">
            <a:xfrm>
              <a:off x="4387623" y="4359687"/>
              <a:ext cx="384791" cy="355599"/>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tx1">
                <a:lumMod val="75000"/>
                <a:lumOff val="25000"/>
                <a:alpha val="7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17" name="Group 54"/>
          <p:cNvGrpSpPr/>
          <p:nvPr/>
        </p:nvGrpSpPr>
        <p:grpSpPr>
          <a:xfrm>
            <a:off x="4981965" y="2800914"/>
            <a:ext cx="441536" cy="441537"/>
            <a:chOff x="3421380" y="1362822"/>
            <a:chExt cx="441536" cy="441537"/>
          </a:xfrm>
        </p:grpSpPr>
        <p:sp>
          <p:nvSpPr>
            <p:cNvPr id="18" name="Oval 27"/>
            <p:cNvSpPr/>
            <p:nvPr/>
          </p:nvSpPr>
          <p:spPr>
            <a:xfrm>
              <a:off x="3421380" y="1362822"/>
              <a:ext cx="441536" cy="441537"/>
            </a:xfrm>
            <a:prstGeom prst="ellipse">
              <a:avLst/>
            </a:prstGeom>
            <a:solidFill>
              <a:srgbClr val="6A1F5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Freeform 57"/>
            <p:cNvSpPr>
              <a:spLocks noEditPoints="1"/>
            </p:cNvSpPr>
            <p:nvPr/>
          </p:nvSpPr>
          <p:spPr bwMode="auto">
            <a:xfrm>
              <a:off x="3507533" y="1448975"/>
              <a:ext cx="269231" cy="26923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20" name="Group 55"/>
          <p:cNvGrpSpPr/>
          <p:nvPr/>
        </p:nvGrpSpPr>
        <p:grpSpPr>
          <a:xfrm>
            <a:off x="6658365" y="2505057"/>
            <a:ext cx="441536" cy="441537"/>
            <a:chOff x="5097780" y="1066965"/>
            <a:chExt cx="441536" cy="441537"/>
          </a:xfrm>
        </p:grpSpPr>
        <p:sp>
          <p:nvSpPr>
            <p:cNvPr id="21" name="Oval 24"/>
            <p:cNvSpPr/>
            <p:nvPr/>
          </p:nvSpPr>
          <p:spPr>
            <a:xfrm>
              <a:off x="5097780" y="1066965"/>
              <a:ext cx="441536" cy="441537"/>
            </a:xfrm>
            <a:prstGeom prst="ellipse">
              <a:avLst/>
            </a:prstGeom>
            <a:solidFill>
              <a:schemeClr val="accent3">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Freeform 105"/>
            <p:cNvSpPr>
              <a:spLocks noEditPoints="1"/>
            </p:cNvSpPr>
            <p:nvPr/>
          </p:nvSpPr>
          <p:spPr bwMode="auto">
            <a:xfrm>
              <a:off x="5195497" y="1166465"/>
              <a:ext cx="246102" cy="24253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accent3">
                    <a:lumMod val="50000"/>
                  </a:schemeClr>
                </a:solidFill>
              </a:endParaRPr>
            </a:p>
          </p:txBody>
        </p:sp>
      </p:grpSp>
      <p:grpSp>
        <p:nvGrpSpPr>
          <p:cNvPr id="23" name="Group 29"/>
          <p:cNvGrpSpPr/>
          <p:nvPr/>
        </p:nvGrpSpPr>
        <p:grpSpPr>
          <a:xfrm>
            <a:off x="5172465" y="4074774"/>
            <a:ext cx="441536" cy="441537"/>
            <a:chOff x="1497006" y="1126851"/>
            <a:chExt cx="544500" cy="544501"/>
          </a:xfrm>
        </p:grpSpPr>
        <p:sp>
          <p:nvSpPr>
            <p:cNvPr id="24" name="Oval 30"/>
            <p:cNvSpPr/>
            <p:nvPr/>
          </p:nvSpPr>
          <p:spPr>
            <a:xfrm>
              <a:off x="1497006" y="1126851"/>
              <a:ext cx="544500" cy="544501"/>
            </a:xfrm>
            <a:prstGeom prst="ellipse">
              <a:avLst/>
            </a:prstGeom>
            <a:solidFill>
              <a:schemeClr val="bg1">
                <a:lumMod val="6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Freeform 103"/>
            <p:cNvSpPr>
              <a:spLocks noEditPoints="1"/>
            </p:cNvSpPr>
            <p:nvPr/>
          </p:nvSpPr>
          <p:spPr bwMode="auto">
            <a:xfrm>
              <a:off x="1641942" y="1211627"/>
              <a:ext cx="254629" cy="374949"/>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tx1">
                    <a:lumMod val="75000"/>
                    <a:lumOff val="25000"/>
                  </a:schemeClr>
                </a:solidFill>
              </a:endParaRPr>
            </a:p>
          </p:txBody>
        </p:sp>
      </p:grpSp>
      <p:grpSp>
        <p:nvGrpSpPr>
          <p:cNvPr id="26" name="Group 20"/>
          <p:cNvGrpSpPr/>
          <p:nvPr/>
        </p:nvGrpSpPr>
        <p:grpSpPr>
          <a:xfrm>
            <a:off x="6851184" y="3604497"/>
            <a:ext cx="441536" cy="441537"/>
            <a:chOff x="2898306" y="1126851"/>
            <a:chExt cx="544500" cy="544501"/>
          </a:xfrm>
        </p:grpSpPr>
        <p:sp>
          <p:nvSpPr>
            <p:cNvPr id="27" name="Oval 21"/>
            <p:cNvSpPr/>
            <p:nvPr/>
          </p:nvSpPr>
          <p:spPr>
            <a:xfrm>
              <a:off x="2898306" y="1126851"/>
              <a:ext cx="544500" cy="544501"/>
            </a:xfrm>
            <a:prstGeom prst="ellipse">
              <a:avLst/>
            </a:prstGeom>
            <a:solidFill>
              <a:srgbClr val="6A1F5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Freeform 66"/>
            <p:cNvSpPr>
              <a:spLocks noEditPoints="1"/>
            </p:cNvSpPr>
            <p:nvPr/>
          </p:nvSpPr>
          <p:spPr bwMode="auto">
            <a:xfrm>
              <a:off x="2999254" y="1239725"/>
              <a:ext cx="342604" cy="31875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9" name="矩形 28"/>
          <p:cNvSpPr/>
          <p:nvPr/>
        </p:nvSpPr>
        <p:spPr>
          <a:xfrm>
            <a:off x="505339" y="2071301"/>
            <a:ext cx="4358516" cy="1374735"/>
          </a:xfrm>
          <a:prstGeom prst="rect">
            <a:avLst/>
          </a:prstGeom>
          <a:noFill/>
          <a:ln>
            <a:noFill/>
          </a:ln>
        </p:spPr>
        <p:txBody>
          <a:bodyPr wrap="square">
            <a:spAutoFit/>
          </a:bodyPr>
          <a:lstStyle/>
          <a:p>
            <a:pPr marL="0" lvl="1" algn="just">
              <a:lnSpc>
                <a:spcPts val="2800"/>
              </a:lnSpc>
              <a:buClr>
                <a:srgbClr val="C00000"/>
              </a:buClr>
            </a:pPr>
            <a:r>
              <a:rPr lang="en-US" altLang="zh-CN" sz="2400" b="1" dirty="0" smtClean="0">
                <a:solidFill>
                  <a:srgbClr val="6A1F5F"/>
                </a:solidFill>
                <a:latin typeface="STKaiti" charset="-122"/>
                <a:ea typeface="STKaiti" charset="-122"/>
                <a:cs typeface="STKaiti" charset="-122"/>
              </a:rPr>
              <a:t>01.</a:t>
            </a:r>
            <a:endParaRPr lang="zh-CN" altLang="en-US" sz="2400" b="1" dirty="0" smtClean="0">
              <a:solidFill>
                <a:srgbClr val="6A1F5F"/>
              </a:solidFill>
              <a:latin typeface="STKaiti" charset="-122"/>
              <a:ea typeface="STKaiti" charset="-122"/>
              <a:cs typeface="STKaiti" charset="-122"/>
            </a:endParaRPr>
          </a:p>
          <a:p>
            <a:pPr algn="just"/>
            <a:r>
              <a:rPr lang="zh-CN" altLang="en-US" sz="2000" b="1" dirty="0" smtClean="0">
                <a:latin typeface="Kaiti SC" charset="-122"/>
                <a:ea typeface="Kaiti SC" charset="-122"/>
                <a:cs typeface="Kaiti SC" charset="-122"/>
              </a:rPr>
              <a:t>新的生产关系总体上基本适合生产力发展，但并不排除它的某些环节或方面不适合生产力状况而阻碍其发展；</a:t>
            </a:r>
            <a:endParaRPr lang="zh-CN" altLang="en-US" sz="2000" b="1" dirty="0">
              <a:latin typeface="Kaiti SC" charset="-122"/>
              <a:ea typeface="Kaiti SC" charset="-122"/>
              <a:cs typeface="Kaiti SC" charset="-122"/>
            </a:endParaRPr>
          </a:p>
        </p:txBody>
      </p:sp>
      <p:sp>
        <p:nvSpPr>
          <p:cNvPr id="30" name="矩形 29"/>
          <p:cNvSpPr/>
          <p:nvPr/>
        </p:nvSpPr>
        <p:spPr>
          <a:xfrm>
            <a:off x="494979" y="4180594"/>
            <a:ext cx="4358516" cy="1692771"/>
          </a:xfrm>
          <a:prstGeom prst="rect">
            <a:avLst/>
          </a:prstGeom>
          <a:ln>
            <a:noFill/>
          </a:ln>
        </p:spPr>
        <p:txBody>
          <a:bodyPr wrap="square">
            <a:spAutoFit/>
          </a:bodyPr>
          <a:lstStyle/>
          <a:p>
            <a:r>
              <a:rPr lang="en-US" altLang="zh-CN" sz="2400" b="1" dirty="0" smtClean="0">
                <a:solidFill>
                  <a:srgbClr val="6A1F5F"/>
                </a:solidFill>
                <a:latin typeface="STKaiti" charset="-122"/>
                <a:ea typeface="STKaiti" charset="-122"/>
                <a:cs typeface="STKaiti" charset="-122"/>
              </a:rPr>
              <a:t>02.</a:t>
            </a:r>
            <a:endParaRPr lang="zh-CN" altLang="en-US" sz="2400" b="1" dirty="0" smtClean="0">
              <a:solidFill>
                <a:srgbClr val="6A1F5F"/>
              </a:solidFill>
              <a:latin typeface="STKaiti" charset="-122"/>
              <a:ea typeface="STKaiti" charset="-122"/>
              <a:cs typeface="STKaiti" charset="-122"/>
            </a:endParaRPr>
          </a:p>
          <a:p>
            <a:pPr algn="just"/>
            <a:r>
              <a:rPr lang="zh-CN" altLang="en-US" sz="2000" b="1" dirty="0" smtClean="0">
                <a:latin typeface="Kaiti SC" charset="-122"/>
                <a:ea typeface="Kaiti SC" charset="-122"/>
                <a:cs typeface="Kaiti SC" charset="-122"/>
              </a:rPr>
              <a:t>旧的生产关系总体上基本不适合生产力发展，但也不排除它的某些环节或方面的调整和改变，能够暂时地、局部地对生产力发展有一定的促进作用。</a:t>
            </a:r>
            <a:endParaRPr lang="zh-CN" altLang="en-US" sz="2000" b="1" dirty="0">
              <a:latin typeface="Kaiti SC" charset="-122"/>
              <a:ea typeface="Kaiti SC" charset="-122"/>
              <a:cs typeface="Kaiti SC" charset="-122"/>
            </a:endParaRPr>
          </a:p>
        </p:txBody>
      </p:sp>
      <p:sp>
        <p:nvSpPr>
          <p:cNvPr id="31" name="矩形 30"/>
          <p:cNvSpPr/>
          <p:nvPr/>
        </p:nvSpPr>
        <p:spPr>
          <a:xfrm>
            <a:off x="7374578" y="2071301"/>
            <a:ext cx="4375557" cy="1682512"/>
          </a:xfrm>
          <a:prstGeom prst="rect">
            <a:avLst/>
          </a:prstGeom>
          <a:ln>
            <a:noFill/>
          </a:ln>
        </p:spPr>
        <p:txBody>
          <a:bodyPr wrap="square">
            <a:spAutoFit/>
          </a:bodyPr>
          <a:lstStyle/>
          <a:p>
            <a:pPr marL="0" lvl="1" algn="just">
              <a:lnSpc>
                <a:spcPts val="2800"/>
              </a:lnSpc>
              <a:buClr>
                <a:srgbClr val="C00000"/>
              </a:buClr>
            </a:pPr>
            <a:r>
              <a:rPr lang="en-US" altLang="zh-CN" sz="2400" b="1" dirty="0" smtClean="0">
                <a:solidFill>
                  <a:srgbClr val="6A1F5F"/>
                </a:solidFill>
                <a:latin typeface="STKaiti" charset="-122"/>
                <a:ea typeface="STKaiti" charset="-122"/>
                <a:cs typeface="STKaiti" charset="-122"/>
              </a:rPr>
              <a:t>03.</a:t>
            </a:r>
            <a:endParaRPr lang="zh-CN" altLang="en-US" sz="2400" b="1" dirty="0" smtClean="0">
              <a:solidFill>
                <a:srgbClr val="6A1F5F"/>
              </a:solidFill>
              <a:latin typeface="STKaiti" charset="-122"/>
              <a:ea typeface="STKaiti" charset="-122"/>
              <a:cs typeface="STKaiti" charset="-122"/>
            </a:endParaRPr>
          </a:p>
          <a:p>
            <a:pPr algn="just"/>
            <a:r>
              <a:rPr lang="zh-CN" altLang="en-US" sz="2000" b="1" dirty="0" smtClean="0">
                <a:latin typeface="Kaiti SC" charset="-122"/>
                <a:ea typeface="Kaiti SC" charset="-122"/>
                <a:cs typeface="Kaiti SC" charset="-122"/>
              </a:rPr>
              <a:t>生产关系落后于生产力固然会阻碍其发展，而由于人为的原因使某种生产关系“超越”生产力水平，这种“拔高”了的生产关系也会阻碍生产力的发展。</a:t>
            </a:r>
            <a:endParaRPr lang="zh-CN" altLang="en-US" sz="2000" b="1" dirty="0">
              <a:latin typeface="Kaiti SC" charset="-122"/>
              <a:ea typeface="Kaiti SC" charset="-122"/>
              <a:cs typeface="Kaiti SC" charset="-122"/>
            </a:endParaRPr>
          </a:p>
        </p:txBody>
      </p:sp>
      <p:sp>
        <p:nvSpPr>
          <p:cNvPr id="32" name="矩形 31"/>
          <p:cNvSpPr/>
          <p:nvPr/>
        </p:nvSpPr>
        <p:spPr>
          <a:xfrm>
            <a:off x="7374578" y="4194240"/>
            <a:ext cx="4375557" cy="1990288"/>
          </a:xfrm>
          <a:prstGeom prst="rect">
            <a:avLst/>
          </a:prstGeom>
          <a:ln>
            <a:noFill/>
          </a:ln>
        </p:spPr>
        <p:txBody>
          <a:bodyPr wrap="square">
            <a:spAutoFit/>
          </a:bodyPr>
          <a:lstStyle/>
          <a:p>
            <a:pPr marL="0" lvl="1" algn="just">
              <a:lnSpc>
                <a:spcPts val="2800"/>
              </a:lnSpc>
              <a:buClr>
                <a:srgbClr val="C00000"/>
              </a:buClr>
            </a:pPr>
            <a:r>
              <a:rPr lang="en-US" altLang="zh-CN" sz="2400" b="1" dirty="0" smtClean="0">
                <a:solidFill>
                  <a:srgbClr val="6A1F5F"/>
                </a:solidFill>
                <a:latin typeface="STKaiti" charset="-122"/>
                <a:ea typeface="STKaiti" charset="-122"/>
                <a:cs typeface="STKaiti" charset="-122"/>
              </a:rPr>
              <a:t>04.</a:t>
            </a:r>
            <a:endParaRPr lang="zh-CN" altLang="en-US" sz="2400" b="1" dirty="0" smtClean="0">
              <a:solidFill>
                <a:srgbClr val="6A1F5F"/>
              </a:solidFill>
              <a:latin typeface="STKaiti" charset="-122"/>
              <a:ea typeface="STKaiti" charset="-122"/>
              <a:cs typeface="STKaiti" charset="-122"/>
            </a:endParaRPr>
          </a:p>
          <a:p>
            <a:pPr algn="just"/>
            <a:r>
              <a:rPr lang="zh-CN" altLang="en-US" sz="2000" b="1" dirty="0" smtClean="0">
                <a:latin typeface="Kaiti SC" charset="-122"/>
                <a:ea typeface="Kaiti SC" charset="-122"/>
                <a:cs typeface="Kaiti SC" charset="-122"/>
              </a:rPr>
              <a:t>在一定条件下，生产关系对生产力发展的反作用尤为突出，当着不变更生产关系，生产力就不能发展的时候，生产关系的变更就起了主要的决定的作用。</a:t>
            </a:r>
            <a:endParaRPr lang="zh-CN" altLang="en-US" sz="2000" b="1" dirty="0">
              <a:effectLst>
                <a:outerShdw blurRad="38100" dist="38100" dir="2700000" algn="tl">
                  <a:srgbClr val="C0C0C0"/>
                </a:outerShdw>
              </a:effectLst>
              <a:latin typeface="Kaiti SC" charset="-122"/>
              <a:ea typeface="Kaiti SC" charset="-122"/>
              <a:cs typeface="Kaiti SC" charset="-122"/>
            </a:endParaRPr>
          </a:p>
        </p:txBody>
      </p:sp>
    </p:spTree>
    <p:extLst>
      <p:ext uri="{BB962C8B-B14F-4D97-AF65-F5344CB8AC3E}">
        <p14:creationId xmlns:p14="http://schemas.microsoft.com/office/powerpoint/2010/main" val="8126756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经济基础与上层建筑</a:t>
            </a:r>
            <a:endParaRPr kumimoji="1" lang="zh-CN" altLang="en-US" sz="3200" b="1" dirty="0">
              <a:latin typeface="Kaiti SC" charset="-122"/>
              <a:ea typeface="Kaiti SC" charset="-122"/>
              <a:cs typeface="Kaiti SC" charset="-122"/>
            </a:endParaRPr>
          </a:p>
        </p:txBody>
      </p:sp>
      <p:sp>
        <p:nvSpPr>
          <p:cNvPr id="10" name="圆角矩形 9"/>
          <p:cNvSpPr/>
          <p:nvPr/>
        </p:nvSpPr>
        <p:spPr>
          <a:xfrm>
            <a:off x="5526110" y="1784660"/>
            <a:ext cx="6251943"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2800" dirty="0" smtClean="0">
                <a:solidFill>
                  <a:schemeClr val="bg2">
                    <a:lumMod val="25000"/>
                  </a:schemeClr>
                </a:solidFill>
              </a:rPr>
              <a:t>经济基础</a:t>
            </a:r>
            <a:r>
              <a:rPr lang="zh-CN" altLang="en-US" sz="2400" dirty="0" smtClean="0">
                <a:solidFill>
                  <a:schemeClr val="bg2">
                    <a:lumMod val="25000"/>
                  </a:schemeClr>
                </a:solidFill>
              </a:rPr>
              <a:t>是指由一定发展阶段的生产力所决定的生产关系的总和。</a:t>
            </a:r>
            <a:endParaRPr lang="zh-CN" altLang="en-US" sz="2400" dirty="0">
              <a:solidFill>
                <a:schemeClr val="bg2">
                  <a:lumMod val="25000"/>
                </a:schemeClr>
              </a:solidFill>
            </a:endParaRPr>
          </a:p>
        </p:txBody>
      </p:sp>
      <p:grpSp>
        <p:nvGrpSpPr>
          <p:cNvPr id="11" name="组合 2"/>
          <p:cNvGrpSpPr/>
          <p:nvPr/>
        </p:nvGrpSpPr>
        <p:grpSpPr>
          <a:xfrm>
            <a:off x="6258896" y="1306662"/>
            <a:ext cx="653661" cy="613089"/>
            <a:chOff x="2614375" y="1638063"/>
            <a:chExt cx="495926" cy="495926"/>
          </a:xfrm>
        </p:grpSpPr>
        <p:grpSp>
          <p:nvGrpSpPr>
            <p:cNvPr id="12"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3"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01</a:t>
              </a:r>
              <a:endParaRPr lang="zh-CN" altLang="en-US" dirty="0">
                <a:ea typeface="微软雅黑" panose="020B0503020204020204" pitchFamily="34" charset="-122"/>
              </a:endParaRPr>
            </a:p>
          </p:txBody>
        </p:sp>
      </p:grpSp>
      <p:sp>
        <p:nvSpPr>
          <p:cNvPr id="16" name="圆角矩形 15"/>
          <p:cNvSpPr/>
          <p:nvPr/>
        </p:nvSpPr>
        <p:spPr>
          <a:xfrm>
            <a:off x="5526110" y="4047001"/>
            <a:ext cx="6251943"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2800" dirty="0" smtClean="0">
                <a:solidFill>
                  <a:schemeClr val="bg2">
                    <a:lumMod val="25000"/>
                  </a:schemeClr>
                </a:solidFill>
              </a:rPr>
              <a:t>上层建筑</a:t>
            </a:r>
            <a:r>
              <a:rPr lang="zh-CN" altLang="en-US" sz="2400" dirty="0" smtClean="0">
                <a:solidFill>
                  <a:schemeClr val="bg2">
                    <a:lumMod val="25000"/>
                  </a:schemeClr>
                </a:solidFill>
              </a:rPr>
              <a:t>是指建立在一定经济基础上的意识形态以及与之相适应的制度、组织和设施。</a:t>
            </a:r>
            <a:endParaRPr lang="zh-CN" altLang="en-US" sz="2400" dirty="0">
              <a:solidFill>
                <a:schemeClr val="bg2">
                  <a:lumMod val="25000"/>
                </a:schemeClr>
              </a:solidFill>
            </a:endParaRPr>
          </a:p>
        </p:txBody>
      </p:sp>
      <p:grpSp>
        <p:nvGrpSpPr>
          <p:cNvPr id="17" name="组合 2"/>
          <p:cNvGrpSpPr/>
          <p:nvPr/>
        </p:nvGrpSpPr>
        <p:grpSpPr>
          <a:xfrm>
            <a:off x="10656084" y="3633458"/>
            <a:ext cx="653661" cy="613089"/>
            <a:chOff x="2614375" y="1638063"/>
            <a:chExt cx="495926" cy="495926"/>
          </a:xfrm>
        </p:grpSpPr>
        <p:grpSp>
          <p:nvGrpSpPr>
            <p:cNvPr id="18"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9" name="TextBox 1"/>
            <p:cNvSpPr txBox="1"/>
            <p:nvPr/>
          </p:nvSpPr>
          <p:spPr>
            <a:xfrm>
              <a:off x="2655125" y="1685971"/>
              <a:ext cx="344422" cy="323648"/>
            </a:xfrm>
            <a:prstGeom prst="rect">
              <a:avLst/>
            </a:prstGeom>
            <a:noFill/>
          </p:spPr>
          <p:txBody>
            <a:bodyPr wrap="none" rtlCol="0">
              <a:spAutoFit/>
            </a:bodyPr>
            <a:lstStyle/>
            <a:p>
              <a:r>
                <a:rPr lang="en-US" altLang="zh-CN" sz="2000" dirty="0" smtClean="0">
                  <a:ea typeface="微软雅黑" panose="020B0503020204020204" pitchFamily="34" charset="-122"/>
                </a:rPr>
                <a:t>02</a:t>
              </a:r>
              <a:endParaRPr lang="zh-CN" altLang="en-US" dirty="0">
                <a:ea typeface="微软雅黑" panose="020B0503020204020204" pitchFamily="34" charset="-122"/>
              </a:endParaRPr>
            </a:p>
          </p:txBody>
        </p:sp>
      </p:grpSp>
      <p:sp>
        <p:nvSpPr>
          <p:cNvPr id="22" name="文本框 21"/>
          <p:cNvSpPr txBox="1"/>
          <p:nvPr/>
        </p:nvSpPr>
        <p:spPr>
          <a:xfrm>
            <a:off x="262230" y="989509"/>
            <a:ext cx="5791075" cy="460375"/>
          </a:xfrm>
          <a:prstGeom prst="rect">
            <a:avLst/>
          </a:prstGeom>
          <a:noFill/>
        </p:spPr>
        <p:txBody>
          <a:bodyPr wrap="square" rtlCol="0">
            <a:spAutoFit/>
            <a:scene3d>
              <a:camera prst="orthographicFront"/>
              <a:lightRig rig="threePt" dir="t"/>
            </a:scene3d>
          </a:bodyPr>
          <a:lstStyle/>
          <a:p>
            <a:r>
              <a:rPr lang="zh-CN" altLang="en-US" sz="2400" dirty="0">
                <a:effectLst>
                  <a:outerShdw blurRad="38100" dist="19050" dir="2700000" algn="tl" rotWithShape="0">
                    <a:schemeClr val="dk1">
                      <a:alpha val="40000"/>
                    </a:schemeClr>
                  </a:outerShdw>
                </a:effectLst>
              </a:rPr>
              <a:t>经济基础</a:t>
            </a:r>
            <a:r>
              <a:rPr lang="zh-CN" altLang="en-US" sz="2400" dirty="0" smtClean="0">
                <a:effectLst>
                  <a:outerShdw blurRad="38100" dist="19050" dir="2700000" algn="tl" rotWithShape="0">
                    <a:schemeClr val="dk1">
                      <a:alpha val="40000"/>
                    </a:schemeClr>
                  </a:outerShdw>
                </a:effectLst>
              </a:rPr>
              <a:t>与上层建筑</a:t>
            </a:r>
            <a:r>
              <a:rPr lang="zh-CN" altLang="en-US" sz="2400" dirty="0">
                <a:effectLst>
                  <a:outerShdw blurRad="38100" dist="19050" dir="2700000" algn="tl" rotWithShape="0">
                    <a:schemeClr val="dk1">
                      <a:alpha val="40000"/>
                    </a:schemeClr>
                  </a:outerShdw>
                </a:effectLst>
              </a:rPr>
              <a:t>的矛盾运动及其规律</a:t>
            </a:r>
          </a:p>
        </p:txBody>
      </p:sp>
      <p:sp>
        <p:nvSpPr>
          <p:cNvPr id="23" name="文本框 22"/>
          <p:cNvSpPr txBox="1"/>
          <p:nvPr/>
        </p:nvSpPr>
        <p:spPr>
          <a:xfrm>
            <a:off x="581891" y="5357291"/>
            <a:ext cx="5151755" cy="460375"/>
          </a:xfrm>
          <a:prstGeom prst="rect">
            <a:avLst/>
          </a:prstGeom>
          <a:noFill/>
        </p:spPr>
        <p:txBody>
          <a:bodyPr wrap="square" rtlCol="0">
            <a:spAutoFit/>
            <a:scene3d>
              <a:camera prst="orthographicFront"/>
              <a:lightRig rig="threePt" dir="t"/>
            </a:scene3d>
          </a:bodyPr>
          <a:lstStyle/>
          <a:p>
            <a:r>
              <a:rPr lang="zh-CN" altLang="en-US" sz="2400" dirty="0">
                <a:effectLst>
                  <a:outerShdw blurRad="38100" dist="19050" dir="2700000" algn="tl" rotWithShape="0">
                    <a:schemeClr val="dk1">
                      <a:alpha val="40000"/>
                    </a:schemeClr>
                  </a:outerShdw>
                </a:effectLst>
              </a:rPr>
              <a:t>注：国家政权是上层建筑的核心</a:t>
            </a:r>
          </a:p>
        </p:txBody>
      </p:sp>
      <p:pic>
        <p:nvPicPr>
          <p:cNvPr id="24" name="图片 23"/>
          <p:cNvPicPr>
            <a:picLocks noChangeAspect="1"/>
          </p:cNvPicPr>
          <p:nvPr/>
        </p:nvPicPr>
        <p:blipFill>
          <a:blip r:embed="rId2"/>
          <a:stretch>
            <a:fillRect/>
          </a:stretch>
        </p:blipFill>
        <p:spPr>
          <a:xfrm>
            <a:off x="463138" y="1928070"/>
            <a:ext cx="4783749" cy="3245866"/>
          </a:xfrm>
          <a:prstGeom prst="rect">
            <a:avLst/>
          </a:prstGeom>
        </p:spPr>
      </p:pic>
    </p:spTree>
    <p:extLst>
      <p:ext uri="{BB962C8B-B14F-4D97-AF65-F5344CB8AC3E}">
        <p14:creationId xmlns:p14="http://schemas.microsoft.com/office/powerpoint/2010/main" val="9642023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9"/>
          <p:cNvGrpSpPr/>
          <p:nvPr/>
        </p:nvGrpSpPr>
        <p:grpSpPr>
          <a:xfrm>
            <a:off x="427511" y="2574019"/>
            <a:ext cx="11317185" cy="3339893"/>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a:spLocks noChangeArrowheads="1"/>
          </p:cNvSpPr>
          <p:nvPr/>
        </p:nvSpPr>
        <p:spPr bwMode="auto">
          <a:xfrm>
            <a:off x="-2173" y="1988678"/>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1" name="五边形 10"/>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经济基础与上层建筑</a:t>
            </a:r>
            <a:endParaRPr kumimoji="1" lang="zh-CN" altLang="en-US" sz="3200" b="1" dirty="0">
              <a:latin typeface="Kaiti SC" charset="-122"/>
              <a:ea typeface="Kaiti SC" charset="-122"/>
              <a:cs typeface="Kaiti SC" charset="-122"/>
            </a:endParaRPr>
          </a:p>
        </p:txBody>
      </p:sp>
      <p:sp>
        <p:nvSpPr>
          <p:cNvPr id="3" name="矩形 2"/>
          <p:cNvSpPr/>
          <p:nvPr/>
        </p:nvSpPr>
        <p:spPr>
          <a:xfrm>
            <a:off x="3803208" y="1316923"/>
            <a:ext cx="4801314" cy="400110"/>
          </a:xfrm>
          <a:prstGeom prst="rect">
            <a:avLst/>
          </a:prstGeom>
        </p:spPr>
        <p:txBody>
          <a:bodyPr wrap="none">
            <a:spAutoFit/>
          </a:bodyPr>
          <a:lstStyle/>
          <a:p>
            <a:r>
              <a:rPr lang="zh-CN" altLang="en-US" sz="2000" b="1" dirty="0">
                <a:latin typeface="Microsoft YaHei" charset="0"/>
                <a:ea typeface="Microsoft YaHei" charset="0"/>
                <a:cs typeface="Microsoft YaHei" charset="0"/>
              </a:rPr>
              <a:t>上层建筑一定要适合经济基础状况的规律</a:t>
            </a:r>
          </a:p>
        </p:txBody>
      </p:sp>
      <p:sp>
        <p:nvSpPr>
          <p:cNvPr id="13" name="矩形 12"/>
          <p:cNvSpPr/>
          <p:nvPr/>
        </p:nvSpPr>
        <p:spPr>
          <a:xfrm>
            <a:off x="1047995" y="3105907"/>
            <a:ext cx="10311739" cy="2246769"/>
          </a:xfrm>
          <a:prstGeom prst="rect">
            <a:avLst/>
          </a:prstGeom>
        </p:spPr>
        <p:txBody>
          <a:bodyPr wrap="square">
            <a:spAutoFit/>
          </a:bodyPr>
          <a:lstStyle/>
          <a:p>
            <a:r>
              <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经济基础与上层建筑是辩证统一的。经济基础决定上层建筑，上层建筑反作用于经济基础，二者相互影响，相互作用。</a:t>
            </a:r>
          </a:p>
          <a:p>
            <a:endPar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endParaRPr>
          </a:p>
          <a:p>
            <a:pPr marL="342900" indent="-342900">
              <a:buFont typeface="Wingdings" panose="05000000000000000000" charset="0"/>
              <a:buChar char="Ø"/>
            </a:pPr>
            <a:r>
              <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经济基础决定上层建筑</a:t>
            </a:r>
          </a:p>
          <a:p>
            <a:pPr marL="342900" indent="-342900">
              <a:buFont typeface="Wingdings" panose="05000000000000000000" charset="0"/>
              <a:buChar char="Ø"/>
            </a:pPr>
            <a:r>
              <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上层建筑对经济基础具有反作用</a:t>
            </a:r>
          </a:p>
          <a:p>
            <a:pPr marL="342900" indent="-342900">
              <a:buFont typeface="Wingdings" panose="05000000000000000000" charset="0"/>
              <a:buChar char="Ø"/>
            </a:pPr>
            <a:r>
              <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经济基础与上层建筑的相互作用构成二者的矛盾运动</a:t>
            </a:r>
          </a:p>
          <a:p>
            <a:pPr marL="342900" indent="-342900">
              <a:buFont typeface="Wingdings" panose="05000000000000000000" charset="0"/>
              <a:buChar char="Ø"/>
            </a:pPr>
            <a:r>
              <a:rPr lang="zh-CN" altLang="en-US" sz="20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经济基础和上层建筑之间的内在联系构成了上层建筑一定要适合经济基础状况的规律</a:t>
            </a:r>
            <a:endParaRPr lang="zh-CN" altLang="en-US" sz="2000" dirty="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Tree>
    <p:extLst>
      <p:ext uri="{BB962C8B-B14F-4D97-AF65-F5344CB8AC3E}">
        <p14:creationId xmlns:p14="http://schemas.microsoft.com/office/powerpoint/2010/main" val="7776025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85549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历史发展的主体</a:t>
            </a:r>
          </a:p>
        </p:txBody>
      </p:sp>
    </p:spTree>
    <p:extLst>
      <p:ext uri="{BB962C8B-B14F-4D97-AF65-F5344CB8AC3E}">
        <p14:creationId xmlns:p14="http://schemas.microsoft.com/office/powerpoint/2010/main" val="374698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唯物史观与唯心史观</a:t>
            </a:r>
            <a:endParaRPr kumimoji="1" lang="zh-CN" altLang="en-US" sz="3200" b="1" dirty="0">
              <a:latin typeface="Kaiti SC" charset="-122"/>
              <a:ea typeface="Kaiti SC" charset="-122"/>
              <a:cs typeface="Kaiti SC" charset="-122"/>
            </a:endParaRPr>
          </a:p>
        </p:txBody>
      </p:sp>
      <p:sp>
        <p:nvSpPr>
          <p:cNvPr id="3" name="AutoShape 4"/>
          <p:cNvSpPr/>
          <p:nvPr/>
        </p:nvSpPr>
        <p:spPr bwMode="auto">
          <a:xfrm rot="9660000" flipH="1">
            <a:off x="1300887" y="1196105"/>
            <a:ext cx="3082925" cy="4388099"/>
          </a:xfrm>
          <a:prstGeom prst="rtTriangle">
            <a:avLst/>
          </a:prstGeom>
          <a:solidFill>
            <a:srgbClr val="5A1B58">
              <a:alpha val="21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grpSp>
        <p:nvGrpSpPr>
          <p:cNvPr id="4" name="Group 3"/>
          <p:cNvGrpSpPr>
            <a:grpSpLocks/>
          </p:cNvGrpSpPr>
          <p:nvPr/>
        </p:nvGrpSpPr>
        <p:grpSpPr bwMode="auto">
          <a:xfrm rot="-1140000">
            <a:off x="1276659" y="997414"/>
            <a:ext cx="3082925" cy="4594225"/>
            <a:chOff x="0" y="0"/>
            <a:chExt cx="3748" cy="5795"/>
          </a:xfrm>
        </p:grpSpPr>
        <p:sp>
          <p:nvSpPr>
            <p:cNvPr id="5" name="AutoShape 4"/>
            <p:cNvSpPr/>
            <p:nvPr/>
          </p:nvSpPr>
          <p:spPr>
            <a:xfrm rot="-10800000" flipH="1">
              <a:off x="-10" y="254"/>
              <a:ext cx="3748" cy="5535"/>
            </a:xfrm>
            <a:prstGeom prst="rtTriangle">
              <a:avLst/>
            </a:prstGeom>
            <a:solidFill>
              <a:srgbClr val="5A1B58">
                <a:alpha val="21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sp>
          <p:nvSpPr>
            <p:cNvPr id="6" name="AutoShape 5"/>
            <p:cNvSpPr/>
            <p:nvPr/>
          </p:nvSpPr>
          <p:spPr>
            <a:xfrm rot="-10800000" flipH="1">
              <a:off x="0" y="-2"/>
              <a:ext cx="3227" cy="5795"/>
            </a:xfrm>
            <a:prstGeom prst="rtTriangle">
              <a:avLst/>
            </a:prstGeom>
            <a:solidFill>
              <a:srgbClr val="5A1B58">
                <a:alpha val="35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grpSp>
      <p:sp>
        <p:nvSpPr>
          <p:cNvPr id="7" name="Oval 2"/>
          <p:cNvSpPr>
            <a:spLocks noChangeArrowheads="1"/>
          </p:cNvSpPr>
          <p:nvPr/>
        </p:nvSpPr>
        <p:spPr bwMode="auto">
          <a:xfrm flipV="1">
            <a:off x="778059" y="5966521"/>
            <a:ext cx="2613025" cy="173037"/>
          </a:xfrm>
          <a:prstGeom prst="ellipse">
            <a:avLst/>
          </a:prstGeom>
          <a:solidFill>
            <a:schemeClr val="bg1">
              <a:lumMod val="75000"/>
              <a:alpha val="74000"/>
            </a:schemeClr>
          </a:solidFill>
          <a:ln>
            <a:noFill/>
          </a:ln>
          <a:extLst/>
        </p:spPr>
        <p:txBody>
          <a:bodyPr anchor="ct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defRPr/>
            </a:pPr>
            <a:endParaRPr lang="zh-CN" altLang="en-US" sz="5000">
              <a:latin typeface="Arial" charset="0"/>
              <a:ea typeface="宋体" charset="0"/>
              <a:cs typeface="宋体" charset="0"/>
            </a:endParaRPr>
          </a:p>
        </p:txBody>
      </p:sp>
      <p:sp>
        <p:nvSpPr>
          <p:cNvPr id="10" name="文本框 9"/>
          <p:cNvSpPr txBox="1"/>
          <p:nvPr/>
        </p:nvSpPr>
        <p:spPr>
          <a:xfrm>
            <a:off x="5871420" y="2763159"/>
            <a:ext cx="3882671" cy="523220"/>
          </a:xfrm>
          <a:prstGeom prst="rect">
            <a:avLst/>
          </a:prstGeom>
          <a:noFill/>
        </p:spPr>
        <p:txBody>
          <a:bodyPr wrap="square" rtlCol="0">
            <a:spAutoFit/>
            <a:scene3d>
              <a:camera prst="orthographicFront"/>
              <a:lightRig rig="threePt" dir="t"/>
            </a:scene3d>
          </a:bodyPr>
          <a:lstStyle/>
          <a:p>
            <a:r>
              <a:rPr lang="zh-CN" altLang="en-US" sz="2800" dirty="0" smtClean="0">
                <a:effectLst>
                  <a:outerShdw blurRad="38100" dist="19050" dir="2700000" algn="tl" rotWithShape="0">
                    <a:schemeClr val="dk1">
                      <a:alpha val="40000"/>
                    </a:schemeClr>
                  </a:outerShdw>
                </a:effectLst>
                <a:latin typeface="Microsoft YaHei" charset="0"/>
                <a:ea typeface="Microsoft YaHei" charset="0"/>
                <a:cs typeface="Microsoft YaHei" charset="0"/>
              </a:rPr>
              <a:t>“唯心史观的主要缺陷”</a:t>
            </a:r>
            <a:endParaRPr lang="en-US" altLang="zh-CN" sz="2800" dirty="0">
              <a:effectLst>
                <a:outerShdw blurRad="38100" dist="19050" dir="2700000" algn="tl" rotWithShape="0">
                  <a:schemeClr val="dk1">
                    <a:alpha val="40000"/>
                  </a:schemeClr>
                </a:outerShdw>
              </a:effectLst>
              <a:latin typeface="Microsoft YaHei" charset="0"/>
              <a:ea typeface="Microsoft YaHei" charset="0"/>
              <a:cs typeface="Microsoft YaHei" charset="0"/>
            </a:endParaRPr>
          </a:p>
        </p:txBody>
      </p:sp>
      <p:grpSp>
        <p:nvGrpSpPr>
          <p:cNvPr id="12" name="组合 59"/>
          <p:cNvGrpSpPr/>
          <p:nvPr/>
        </p:nvGrpSpPr>
        <p:grpSpPr>
          <a:xfrm>
            <a:off x="3669202" y="3331066"/>
            <a:ext cx="8253351" cy="2615885"/>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5" name="矩形 14"/>
          <p:cNvSpPr/>
          <p:nvPr/>
        </p:nvSpPr>
        <p:spPr>
          <a:xfrm>
            <a:off x="4043276" y="3632470"/>
            <a:ext cx="7505205" cy="1938992"/>
          </a:xfrm>
          <a:prstGeom prst="rect">
            <a:avLst/>
          </a:prstGeom>
        </p:spPr>
        <p:txBody>
          <a:bodyPr wrap="square">
            <a:spAutoFit/>
          </a:bodyPr>
          <a:lstStyle/>
          <a:p>
            <a:pPr algn="just"/>
            <a:r>
              <a:rPr lang="zh-CN" altLang="en-US" sz="2400" b="1" dirty="0" smtClean="0">
                <a:solidFill>
                  <a:schemeClr val="bg2">
                    <a:lumMod val="25000"/>
                  </a:schemeClr>
                </a:solidFill>
                <a:latin typeface="Kaiti SC" charset="-122"/>
                <a:ea typeface="Kaiti SC" charset="-122"/>
                <a:cs typeface="Kaiti SC" charset="-122"/>
              </a:rPr>
              <a:t>至</a:t>
            </a:r>
            <a:r>
              <a:rPr lang="zh-CN" altLang="en-US" sz="2400" b="1" dirty="0">
                <a:solidFill>
                  <a:schemeClr val="bg2">
                    <a:lumMod val="25000"/>
                  </a:schemeClr>
                </a:solidFill>
                <a:latin typeface="Kaiti SC" charset="-122"/>
                <a:ea typeface="Kaiti SC" charset="-122"/>
                <a:cs typeface="Kaiti SC" charset="-122"/>
              </a:rPr>
              <a:t>多考察了人的活动的思想动机，而没有进一步考究思想动机背后的物质动因和经济根源，因而从社会意识决定社会存在的前提出发，把社会历史看成是精神发展史，根本不懂得社会历史的客观规律，根本不懂得人民群众在社会历史发展中的决定作用。</a:t>
            </a:r>
          </a:p>
        </p:txBody>
      </p:sp>
      <p:sp>
        <p:nvSpPr>
          <p:cNvPr id="19" name="Bent Arrow 5"/>
          <p:cNvSpPr/>
          <p:nvPr/>
        </p:nvSpPr>
        <p:spPr>
          <a:xfrm>
            <a:off x="5166866" y="1134901"/>
            <a:ext cx="1109390" cy="1487047"/>
          </a:xfrm>
          <a:prstGeom prst="bentArrow">
            <a:avLst>
              <a:gd name="adj1" fmla="val 4167"/>
              <a:gd name="adj2" fmla="val 5833"/>
              <a:gd name="adj3" fmla="val 13750"/>
              <a:gd name="adj4" fmla="val 484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Bent Arrow 11"/>
          <p:cNvSpPr/>
          <p:nvPr/>
        </p:nvSpPr>
        <p:spPr>
          <a:xfrm>
            <a:off x="5166866" y="2054535"/>
            <a:ext cx="1123096" cy="532090"/>
          </a:xfrm>
          <a:prstGeom prst="bentArrow">
            <a:avLst>
              <a:gd name="adj1" fmla="val 6138"/>
              <a:gd name="adj2" fmla="val 8344"/>
              <a:gd name="adj3" fmla="val 17656"/>
              <a:gd name="adj4" fmla="val 43750"/>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3" name="Bent Arrow 5"/>
          <p:cNvSpPr/>
          <p:nvPr/>
        </p:nvSpPr>
        <p:spPr>
          <a:xfrm>
            <a:off x="5166912" y="1594286"/>
            <a:ext cx="1136756" cy="992340"/>
          </a:xfrm>
          <a:prstGeom prst="bentArrow">
            <a:avLst>
              <a:gd name="adj1" fmla="val 4167"/>
              <a:gd name="adj2" fmla="val 5833"/>
              <a:gd name="adj3" fmla="val 13750"/>
              <a:gd name="adj4" fmla="val 43750"/>
            </a:avLst>
          </a:prstGeom>
          <a:solidFill>
            <a:schemeClr val="accent1">
              <a:lumMod val="7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4" name="文本框 23"/>
          <p:cNvSpPr txBox="1"/>
          <p:nvPr/>
        </p:nvSpPr>
        <p:spPr>
          <a:xfrm>
            <a:off x="4043276" y="660357"/>
            <a:ext cx="1046440" cy="2052479"/>
          </a:xfrm>
          <a:prstGeom prst="rect">
            <a:avLst/>
          </a:prstGeom>
          <a:noFill/>
        </p:spPr>
        <p:txBody>
          <a:bodyPr vert="eaVert" wrap="square" rtlCol="0">
            <a:spAutoFit/>
          </a:bodyPr>
          <a:lstStyle/>
          <a:p>
            <a:pPr algn="ctr"/>
            <a:r>
              <a:rPr kumimoji="1" lang="zh-CN" altLang="en-US" sz="2800" b="1" dirty="0" smtClean="0">
                <a:solidFill>
                  <a:srgbClr val="7B3971"/>
                </a:solidFill>
                <a:latin typeface="Kaiti SC" charset="-122"/>
                <a:ea typeface="Kaiti SC" charset="-122"/>
                <a:cs typeface="Kaiti SC" charset="-122"/>
              </a:rPr>
              <a:t>两种根本</a:t>
            </a:r>
          </a:p>
          <a:p>
            <a:pPr algn="ctr"/>
            <a:r>
              <a:rPr kumimoji="1" lang="zh-CN" altLang="en-US" sz="2800" b="1" dirty="0" smtClean="0">
                <a:solidFill>
                  <a:srgbClr val="7B3971"/>
                </a:solidFill>
                <a:latin typeface="Kaiti SC" charset="-122"/>
                <a:ea typeface="Kaiti SC" charset="-122"/>
                <a:cs typeface="Kaiti SC" charset="-122"/>
              </a:rPr>
              <a:t>对立的史观</a:t>
            </a:r>
            <a:endParaRPr kumimoji="1" lang="zh-CN" altLang="en-US" sz="2800" b="1" dirty="0">
              <a:solidFill>
                <a:srgbClr val="7B3971"/>
              </a:solidFill>
              <a:latin typeface="Kaiti SC" charset="-122"/>
              <a:ea typeface="Kaiti SC" charset="-122"/>
              <a:cs typeface="Kaiti SC" charset="-122"/>
            </a:endParaRPr>
          </a:p>
        </p:txBody>
      </p:sp>
      <p:sp>
        <p:nvSpPr>
          <p:cNvPr id="26" name="矩形 25"/>
          <p:cNvSpPr/>
          <p:nvPr/>
        </p:nvSpPr>
        <p:spPr>
          <a:xfrm>
            <a:off x="6430557" y="932382"/>
            <a:ext cx="3300904"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唯物史观与唯心史观</a:t>
            </a:r>
            <a:endParaRPr lang="zh-CN" altLang="en-US" sz="24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27" name="矩形 26"/>
          <p:cNvSpPr/>
          <p:nvPr/>
        </p:nvSpPr>
        <p:spPr>
          <a:xfrm>
            <a:off x="6430557" y="1435209"/>
            <a:ext cx="5147563"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唯物史观：社会存在决定社会意识</a:t>
            </a:r>
            <a:endParaRPr lang="zh-CN" altLang="en-US" sz="24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28" name="矩形 27"/>
          <p:cNvSpPr/>
          <p:nvPr/>
        </p:nvSpPr>
        <p:spPr>
          <a:xfrm>
            <a:off x="6430557" y="1974009"/>
            <a:ext cx="5198859"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唯心史观：社会意识决定社会存在</a:t>
            </a:r>
            <a:endParaRPr lang="zh-CN" altLang="en-US" sz="24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31" name="Freeform 76"/>
          <p:cNvSpPr>
            <a:spLocks noEditPoints="1"/>
          </p:cNvSpPr>
          <p:nvPr/>
        </p:nvSpPr>
        <p:spPr bwMode="auto">
          <a:xfrm>
            <a:off x="10150483" y="2532699"/>
            <a:ext cx="1454735" cy="1046186"/>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2">
              <a:lumMod val="75000"/>
              <a:alpha val="61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Tree>
    <p:extLst>
      <p:ext uri="{BB962C8B-B14F-4D97-AF65-F5344CB8AC3E}">
        <p14:creationId xmlns:p14="http://schemas.microsoft.com/office/powerpoint/2010/main" val="1775939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040082"/>
          </a:xfrm>
          <a:prstGeom prst="rect">
            <a:avLst/>
          </a:prstGeom>
          <a:effectLst>
            <a:softEdge rad="685800"/>
          </a:effectLst>
        </p:spPr>
      </p:pic>
      <p:sp>
        <p:nvSpPr>
          <p:cNvPr id="4" name="矩形 3"/>
          <p:cNvSpPr/>
          <p:nvPr/>
        </p:nvSpPr>
        <p:spPr>
          <a:xfrm>
            <a:off x="562536" y="3040082"/>
            <a:ext cx="10932458" cy="2658520"/>
          </a:xfrm>
          <a:prstGeom prst="rect">
            <a:avLst/>
          </a:prstGeom>
          <a:noFill/>
          <a:ln w="76200">
            <a:solidFill>
              <a:schemeClr val="bg1">
                <a:lumMod val="65000"/>
                <a:alpha val="76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788894" y="3305716"/>
            <a:ext cx="10706100" cy="1938992"/>
          </a:xfrm>
          <a:prstGeom prst="rect">
            <a:avLst/>
          </a:prstGeom>
        </p:spPr>
        <p:txBody>
          <a:bodyPr wrap="square">
            <a:spAutoFit/>
          </a:bodyPr>
          <a:lstStyle/>
          <a:p>
            <a:r>
              <a:rPr lang="en-US" altLang="zh-CN" sz="2400" b="1" dirty="0">
                <a:solidFill>
                  <a:srgbClr val="898989"/>
                </a:solidFill>
                <a:latin typeface="Kaiti SC" charset="-122"/>
                <a:ea typeface="Kaiti SC" charset="-122"/>
                <a:cs typeface="Kaiti SC" charset="-122"/>
              </a:rPr>
              <a:t>1</a:t>
            </a:r>
            <a:r>
              <a:rPr lang="zh-CN" altLang="en-US" sz="2400" b="1" dirty="0">
                <a:solidFill>
                  <a:srgbClr val="898989"/>
                </a:solidFill>
                <a:latin typeface="Kaiti SC" charset="-122"/>
                <a:ea typeface="Kaiti SC" charset="-122"/>
                <a:cs typeface="Kaiti SC" charset="-122"/>
              </a:rPr>
              <a:t>、现实的人及其活动是历史存在和发展的前提</a:t>
            </a:r>
          </a:p>
          <a:p>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1</a:t>
            </a:r>
            <a:r>
              <a:rPr lang="zh-CN" altLang="en-US" sz="2400" b="1" dirty="0">
                <a:solidFill>
                  <a:srgbClr val="898989"/>
                </a:solidFill>
                <a:latin typeface="Kaiti SC" charset="-122"/>
                <a:ea typeface="Kaiti SC" charset="-122"/>
                <a:cs typeface="Kaiti SC" charset="-122"/>
              </a:rPr>
              <a:t>）历史首先是一切人存在过程的集合。</a:t>
            </a:r>
          </a:p>
          <a:p>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2</a:t>
            </a:r>
            <a:r>
              <a:rPr lang="zh-CN" altLang="en-US" sz="2400" b="1" dirty="0">
                <a:solidFill>
                  <a:srgbClr val="898989"/>
                </a:solidFill>
                <a:latin typeface="Kaiti SC" charset="-122"/>
                <a:ea typeface="Kaiti SC" charset="-122"/>
                <a:cs typeface="Kaiti SC" charset="-122"/>
              </a:rPr>
              <a:t>）历史并非是个体历史的简单堆砌，而是历史合力作用的结果，具有方向性和规律性。</a:t>
            </a:r>
            <a:endParaRPr lang="en-US" altLang="zh-CN" sz="2400" b="1" dirty="0">
              <a:solidFill>
                <a:srgbClr val="898989"/>
              </a:solidFill>
              <a:latin typeface="Kaiti SC" charset="-122"/>
              <a:ea typeface="Kaiti SC" charset="-122"/>
              <a:cs typeface="Kaiti SC" charset="-122"/>
            </a:endParaRPr>
          </a:p>
          <a:p>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3</a:t>
            </a:r>
            <a:r>
              <a:rPr lang="zh-CN" altLang="en-US" sz="2400" b="1" dirty="0">
                <a:solidFill>
                  <a:srgbClr val="898989"/>
                </a:solidFill>
                <a:latin typeface="Kaiti SC" charset="-122"/>
                <a:ea typeface="Kaiti SC" charset="-122"/>
                <a:cs typeface="Kaiti SC" charset="-122"/>
              </a:rPr>
              <a:t>）历史主体就是顺应和推动历史发展的现实的人及其集合</a:t>
            </a:r>
          </a:p>
        </p:txBody>
      </p:sp>
      <p:sp>
        <p:nvSpPr>
          <p:cNvPr id="3" name="矩形 2"/>
          <p:cNvSpPr/>
          <p:nvPr/>
        </p:nvSpPr>
        <p:spPr>
          <a:xfrm>
            <a:off x="360830" y="550545"/>
            <a:ext cx="4767200" cy="646331"/>
          </a:xfrm>
          <a:prstGeom prst="rect">
            <a:avLst/>
          </a:prstGeom>
        </p:spPr>
        <p:txBody>
          <a:bodyPr wrap="square">
            <a:spAutoFit/>
          </a:bodyPr>
          <a:lstStyle/>
          <a:p>
            <a:r>
              <a:rPr lang="zh-CN" altLang="zh-CN" sz="3600" b="1" dirty="0" smtClean="0">
                <a:solidFill>
                  <a:schemeClr val="bg2">
                    <a:lumMod val="25000"/>
                  </a:schemeClr>
                </a:solidFill>
                <a:latin typeface="Kaiti SC" charset="-122"/>
                <a:ea typeface="Kaiti SC" charset="-122"/>
                <a:cs typeface="Kaiti SC" charset="-122"/>
              </a:rPr>
              <a:t>历史发展的主体</a:t>
            </a:r>
            <a:r>
              <a:rPr lang="zh-CN" altLang="en-US" sz="3600" b="1" dirty="0" smtClean="0">
                <a:solidFill>
                  <a:schemeClr val="bg2">
                    <a:lumMod val="25000"/>
                  </a:schemeClr>
                </a:solidFill>
                <a:latin typeface="Kaiti SC" charset="-122"/>
                <a:ea typeface="Kaiti SC" charset="-122"/>
                <a:cs typeface="Kaiti SC" charset="-122"/>
              </a:rPr>
              <a:t>：是谁？</a:t>
            </a:r>
            <a:endParaRPr lang="zh-CN" altLang="en-US" sz="3600"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p14="http://schemas.microsoft.com/office/powerpoint/2010/main" val="3200161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040082"/>
          </a:xfrm>
          <a:prstGeom prst="rect">
            <a:avLst/>
          </a:prstGeom>
          <a:effectLst>
            <a:softEdge rad="685800"/>
          </a:effectLst>
        </p:spPr>
      </p:pic>
      <p:sp>
        <p:nvSpPr>
          <p:cNvPr id="4" name="矩形 3"/>
          <p:cNvSpPr/>
          <p:nvPr/>
        </p:nvSpPr>
        <p:spPr>
          <a:xfrm>
            <a:off x="360830" y="3174551"/>
            <a:ext cx="6806452" cy="3199353"/>
          </a:xfrm>
          <a:prstGeom prst="rect">
            <a:avLst/>
          </a:prstGeom>
          <a:noFill/>
          <a:ln w="76200">
            <a:solidFill>
              <a:schemeClr val="bg1">
                <a:lumMod val="65000"/>
                <a:alpha val="76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60830" y="550545"/>
            <a:ext cx="4767200" cy="646331"/>
          </a:xfrm>
          <a:prstGeom prst="rect">
            <a:avLst/>
          </a:prstGeom>
        </p:spPr>
        <p:txBody>
          <a:bodyPr wrap="square">
            <a:spAutoFit/>
          </a:bodyPr>
          <a:lstStyle/>
          <a:p>
            <a:r>
              <a:rPr lang="zh-CN" altLang="zh-CN" sz="3600" b="1" dirty="0" smtClean="0">
                <a:solidFill>
                  <a:schemeClr val="bg2">
                    <a:lumMod val="25000"/>
                  </a:schemeClr>
                </a:solidFill>
                <a:latin typeface="Kaiti SC" charset="-122"/>
                <a:ea typeface="Kaiti SC" charset="-122"/>
                <a:cs typeface="Kaiti SC" charset="-122"/>
              </a:rPr>
              <a:t>历史发展的主体</a:t>
            </a:r>
            <a:r>
              <a:rPr lang="zh-CN" altLang="en-US" sz="3600" b="1" dirty="0" smtClean="0">
                <a:solidFill>
                  <a:schemeClr val="bg2">
                    <a:lumMod val="25000"/>
                  </a:schemeClr>
                </a:solidFill>
                <a:latin typeface="Kaiti SC" charset="-122"/>
                <a:ea typeface="Kaiti SC" charset="-122"/>
                <a:cs typeface="Kaiti SC" charset="-122"/>
              </a:rPr>
              <a:t>：是谁？</a:t>
            </a:r>
            <a:endParaRPr lang="zh-CN" altLang="en-US" sz="3600" b="1" dirty="0">
              <a:solidFill>
                <a:schemeClr val="bg2">
                  <a:lumMod val="25000"/>
                </a:schemeClr>
              </a:solidFill>
              <a:latin typeface="Kaiti SC" charset="-122"/>
              <a:ea typeface="Kaiti SC" charset="-122"/>
              <a:cs typeface="Kaiti SC" charset="-122"/>
            </a:endParaRPr>
          </a:p>
        </p:txBody>
      </p:sp>
      <p:sp>
        <p:nvSpPr>
          <p:cNvPr id="6" name="矩形 5"/>
          <p:cNvSpPr/>
          <p:nvPr/>
        </p:nvSpPr>
        <p:spPr>
          <a:xfrm>
            <a:off x="571664" y="3308906"/>
            <a:ext cx="6761302" cy="2733056"/>
          </a:xfrm>
          <a:prstGeom prst="rect">
            <a:avLst/>
          </a:prstGeom>
        </p:spPr>
        <p:txBody>
          <a:bodyPr wrap="square">
            <a:spAutoFit/>
          </a:bodyPr>
          <a:lstStyle/>
          <a:p>
            <a:pPr>
              <a:lnSpc>
                <a:spcPct val="90000"/>
              </a:lnSpc>
            </a:pPr>
            <a:r>
              <a:rPr lang="en-US" altLang="zh-CN" sz="2400" b="1" dirty="0" smtClean="0">
                <a:latin typeface="Kaiti SC" charset="-122"/>
                <a:ea typeface="Kaiti SC" charset="-122"/>
                <a:cs typeface="Kaiti SC" charset="-122"/>
              </a:rPr>
              <a:t>2</a:t>
            </a:r>
            <a:r>
              <a:rPr lang="zh-CN" altLang="en-US" sz="2400" b="1" dirty="0" smtClean="0">
                <a:latin typeface="Kaiti SC" charset="-122"/>
                <a:ea typeface="Kaiti SC" charset="-122"/>
                <a:cs typeface="Kaiti SC" charset="-122"/>
              </a:rPr>
              <a:t>、究竟谁是历史的创造者，即谁是历史的主体？</a:t>
            </a:r>
          </a:p>
          <a:p>
            <a:pPr>
              <a:lnSpc>
                <a:spcPts val="3000"/>
              </a:lnSpc>
            </a:pPr>
            <a:r>
              <a:rPr lang="zh-CN" altLang="en-US" sz="2400" b="1" dirty="0" smtClean="0">
                <a:solidFill>
                  <a:srgbClr val="5B1A56"/>
                </a:solidFill>
                <a:latin typeface="Kaiti SC" charset="-122"/>
                <a:ea typeface="Kaiti SC" charset="-122"/>
                <a:cs typeface="Kaiti SC" charset="-122"/>
              </a:rPr>
              <a:t>（</a:t>
            </a:r>
            <a:r>
              <a:rPr lang="en-US" altLang="zh-CN" sz="2400" b="1" dirty="0" smtClean="0">
                <a:solidFill>
                  <a:srgbClr val="5B1A56"/>
                </a:solidFill>
                <a:latin typeface="Kaiti SC" charset="-122"/>
                <a:ea typeface="Kaiti SC" charset="-122"/>
                <a:cs typeface="Kaiti SC" charset="-122"/>
              </a:rPr>
              <a:t>1</a:t>
            </a:r>
            <a:r>
              <a:rPr lang="zh-CN" altLang="en-US" sz="2400" b="1" dirty="0" smtClean="0">
                <a:solidFill>
                  <a:srgbClr val="5B1A56"/>
                </a:solidFill>
                <a:latin typeface="Kaiti SC" charset="-122"/>
                <a:ea typeface="Kaiti SC" charset="-122"/>
                <a:cs typeface="Kaiti SC" charset="-122"/>
              </a:rPr>
              <a:t>）民众是历史的创造者</a:t>
            </a:r>
            <a:endParaRPr lang="en-US" altLang="zh-CN" sz="2400" b="1" dirty="0" smtClean="0">
              <a:solidFill>
                <a:srgbClr val="5B1A56"/>
              </a:solidFill>
              <a:latin typeface="Kaiti SC" charset="-122"/>
              <a:ea typeface="Kaiti SC" charset="-122"/>
              <a:cs typeface="Kaiti SC" charset="-122"/>
            </a:endParaRPr>
          </a:p>
          <a:p>
            <a:pPr marL="342900" indent="-342900">
              <a:lnSpc>
                <a:spcPts val="3000"/>
              </a:lnSpc>
              <a:buFont typeface="Wingdings" charset="2"/>
              <a:buChar char="Ø"/>
            </a:pPr>
            <a:r>
              <a:rPr lang="zh-CN" altLang="en-US" sz="2400" b="1" dirty="0" smtClean="0">
                <a:latin typeface="Kaiti SC" charset="-122"/>
                <a:ea typeface="Kaiti SC" charset="-122"/>
                <a:cs typeface="Kaiti SC" charset="-122"/>
              </a:rPr>
              <a:t>生产物质财富、生产精神财富、推动社会变革</a:t>
            </a:r>
          </a:p>
          <a:p>
            <a:pPr>
              <a:lnSpc>
                <a:spcPts val="3000"/>
              </a:lnSpc>
            </a:pPr>
            <a:r>
              <a:rPr lang="zh-CN" altLang="en-US" sz="2400" b="1" dirty="0" smtClean="0">
                <a:solidFill>
                  <a:srgbClr val="5B1A56"/>
                </a:solidFill>
                <a:latin typeface="Kaiti SC" charset="-122"/>
                <a:ea typeface="Kaiti SC" charset="-122"/>
                <a:cs typeface="Kaiti SC" charset="-122"/>
              </a:rPr>
              <a:t>（</a:t>
            </a:r>
            <a:r>
              <a:rPr lang="en-US" altLang="zh-CN" sz="2400" b="1" dirty="0" smtClean="0">
                <a:solidFill>
                  <a:srgbClr val="5B1A56"/>
                </a:solidFill>
                <a:latin typeface="Kaiti SC" charset="-122"/>
                <a:ea typeface="Kaiti SC" charset="-122"/>
                <a:cs typeface="Kaiti SC" charset="-122"/>
              </a:rPr>
              <a:t>2</a:t>
            </a:r>
            <a:r>
              <a:rPr lang="zh-CN" altLang="en-US" sz="2400" b="1" dirty="0" smtClean="0">
                <a:solidFill>
                  <a:srgbClr val="5B1A56"/>
                </a:solidFill>
                <a:latin typeface="Kaiti SC" charset="-122"/>
                <a:ea typeface="Kaiti SC" charset="-122"/>
                <a:cs typeface="Kaiti SC" charset="-122"/>
              </a:rPr>
              <a:t>）英雄史观</a:t>
            </a:r>
            <a:endParaRPr lang="en-US" altLang="zh-CN" sz="2400" b="1" dirty="0" smtClean="0">
              <a:solidFill>
                <a:srgbClr val="5B1A56"/>
              </a:solidFill>
              <a:latin typeface="Kaiti SC" charset="-122"/>
              <a:ea typeface="Kaiti SC" charset="-122"/>
              <a:cs typeface="Kaiti SC" charset="-122"/>
            </a:endParaRPr>
          </a:p>
          <a:p>
            <a:pPr marL="342900" indent="-342900">
              <a:lnSpc>
                <a:spcPts val="3000"/>
              </a:lnSpc>
              <a:buFont typeface="Wingdings" charset="2"/>
              <a:buChar char="Ø"/>
            </a:pPr>
            <a:r>
              <a:rPr lang="zh-CN" altLang="en-US" sz="2400" b="1" dirty="0" smtClean="0">
                <a:latin typeface="Kaiti SC" charset="-122"/>
                <a:ea typeface="Kaiti SC" charset="-122"/>
                <a:cs typeface="Kaiti SC" charset="-122"/>
              </a:rPr>
              <a:t> 超越常人、引领民众、塑造历史</a:t>
            </a:r>
            <a:endParaRPr lang="en-US" altLang="zh-CN" sz="2400" b="1" dirty="0" smtClean="0">
              <a:latin typeface="Kaiti SC" charset="-122"/>
              <a:ea typeface="Kaiti SC" charset="-122"/>
              <a:cs typeface="Kaiti SC" charset="-122"/>
            </a:endParaRPr>
          </a:p>
          <a:p>
            <a:pPr>
              <a:lnSpc>
                <a:spcPts val="3000"/>
              </a:lnSpc>
            </a:pPr>
            <a:r>
              <a:rPr lang="zh-CN" altLang="en-US" sz="2400" b="1" dirty="0" smtClean="0">
                <a:solidFill>
                  <a:srgbClr val="5B1A56"/>
                </a:solidFill>
                <a:latin typeface="Kaiti SC" charset="-122"/>
                <a:ea typeface="Kaiti SC" charset="-122"/>
                <a:cs typeface="Kaiti SC" charset="-122"/>
              </a:rPr>
              <a:t>（</a:t>
            </a:r>
            <a:r>
              <a:rPr lang="en-US" altLang="zh-CN" sz="2400" b="1" dirty="0" smtClean="0">
                <a:solidFill>
                  <a:srgbClr val="5B1A56"/>
                </a:solidFill>
                <a:latin typeface="Kaiti SC" charset="-122"/>
                <a:ea typeface="Kaiti SC" charset="-122"/>
                <a:cs typeface="Kaiti SC" charset="-122"/>
              </a:rPr>
              <a:t>3</a:t>
            </a:r>
            <a:r>
              <a:rPr lang="zh-CN" altLang="en-US" sz="2400" b="1" dirty="0" smtClean="0">
                <a:solidFill>
                  <a:srgbClr val="5B1A56"/>
                </a:solidFill>
                <a:latin typeface="Kaiti SC" charset="-122"/>
                <a:ea typeface="Kaiti SC" charset="-122"/>
                <a:cs typeface="Kaiti SC" charset="-122"/>
              </a:rPr>
              <a:t>）杰出人物与民众的有机结合</a:t>
            </a:r>
          </a:p>
          <a:p>
            <a:pPr marL="342900" indent="-342900">
              <a:lnSpc>
                <a:spcPts val="3000"/>
              </a:lnSpc>
              <a:buFont typeface="Wingdings" charset="2"/>
              <a:buChar char="Ø"/>
            </a:pPr>
            <a:r>
              <a:rPr lang="zh-CN" altLang="en-US" sz="2400" b="1" dirty="0" smtClean="0">
                <a:latin typeface="Kaiti SC" charset="-122"/>
                <a:ea typeface="Kaiti SC" charset="-122"/>
                <a:cs typeface="Kaiti SC" charset="-122"/>
              </a:rPr>
              <a:t>以项羽与刘邦为例</a:t>
            </a:r>
            <a:endParaRPr lang="zh-CN" altLang="en-US" sz="2400" b="1" dirty="0">
              <a:latin typeface="Kaiti SC" charset="-122"/>
              <a:ea typeface="Kaiti SC" charset="-122"/>
              <a:cs typeface="Kaiti SC"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80092"/>
            <a:ext cx="6051176" cy="4362754"/>
          </a:xfrm>
          <a:prstGeom prst="rect">
            <a:avLst/>
          </a:prstGeom>
          <a:effectLst>
            <a:softEdge rad="1270000"/>
          </a:effectLst>
        </p:spPr>
      </p:pic>
    </p:spTree>
    <p:extLst>
      <p:ext uri="{BB962C8B-B14F-4D97-AF65-F5344CB8AC3E}">
        <p14:creationId xmlns:p14="http://schemas.microsoft.com/office/powerpoint/2010/main" val="1039978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34082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项羽刘邦之比较</a:t>
            </a:r>
            <a:endParaRPr kumimoji="1" lang="zh-CN" altLang="en-US" sz="3200" b="1" dirty="0">
              <a:latin typeface="Kaiti SC" charset="-122"/>
              <a:ea typeface="Kaiti SC" charset="-122"/>
              <a:cs typeface="Kaiti SC" charset="-122"/>
            </a:endParaRPr>
          </a:p>
        </p:txBody>
      </p:sp>
      <p:cxnSp>
        <p:nvCxnSpPr>
          <p:cNvPr id="3" name="直接连接符 7"/>
          <p:cNvCxnSpPr/>
          <p:nvPr/>
        </p:nvCxnSpPr>
        <p:spPr>
          <a:xfrm>
            <a:off x="6069018" y="2310795"/>
            <a:ext cx="2" cy="199571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686454" y="1710442"/>
            <a:ext cx="3062292" cy="461665"/>
          </a:xfrm>
          <a:prstGeom prst="rect">
            <a:avLst/>
          </a:prstGeom>
          <a:noFill/>
        </p:spPr>
        <p:txBody>
          <a:bodyPr wrap="square" rtlCol="0">
            <a:spAutoFit/>
          </a:bodyPr>
          <a:lstStyle/>
          <a:p>
            <a:pPr algn="ctr"/>
            <a:r>
              <a:rPr kumimoji="1" lang="zh-CN" altLang="en-US" sz="2400" dirty="0" smtClean="0">
                <a:latin typeface="Microsoft YaHei" charset="0"/>
                <a:ea typeface="Microsoft YaHei" charset="0"/>
                <a:cs typeface="Microsoft YaHei" charset="0"/>
              </a:rPr>
              <a:t>比较一：后人的评价</a:t>
            </a:r>
            <a:endParaRPr kumimoji="1" lang="zh-CN" altLang="en-US" sz="2400" dirty="0">
              <a:latin typeface="Microsoft YaHei" charset="0"/>
              <a:ea typeface="Microsoft YaHei" charset="0"/>
              <a:cs typeface="Microsoft YaHei" charset="0"/>
            </a:endParaRPr>
          </a:p>
        </p:txBody>
      </p:sp>
      <p:grpSp>
        <p:nvGrpSpPr>
          <p:cNvPr id="5" name="组合 59"/>
          <p:cNvGrpSpPr/>
          <p:nvPr/>
        </p:nvGrpSpPr>
        <p:grpSpPr>
          <a:xfrm>
            <a:off x="947033" y="2275975"/>
            <a:ext cx="4759414" cy="1996294"/>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dirty="0"/>
            </a:p>
          </p:txBody>
        </p:sp>
      </p:grpSp>
      <p:sp>
        <p:nvSpPr>
          <p:cNvPr id="8" name="文本框 7"/>
          <p:cNvSpPr txBox="1"/>
          <p:nvPr/>
        </p:nvSpPr>
        <p:spPr>
          <a:xfrm>
            <a:off x="7419829" y="1741933"/>
            <a:ext cx="2646878" cy="461665"/>
          </a:xfrm>
          <a:prstGeom prst="rect">
            <a:avLst/>
          </a:prstGeom>
          <a:noFill/>
        </p:spPr>
        <p:txBody>
          <a:bodyPr wrap="none" rtlCol="0">
            <a:spAutoFit/>
          </a:bodyPr>
          <a:lstStyle/>
          <a:p>
            <a:r>
              <a:rPr kumimoji="1" lang="zh-CN" altLang="en-US" sz="2400" dirty="0" smtClean="0">
                <a:latin typeface="Microsoft YaHei" charset="0"/>
                <a:ea typeface="Microsoft YaHei" charset="0"/>
                <a:cs typeface="Microsoft YaHei" charset="0"/>
              </a:rPr>
              <a:t>比较二：英雄情怀</a:t>
            </a:r>
            <a:endParaRPr kumimoji="1" lang="zh-CN" altLang="en-US" sz="2400" dirty="0">
              <a:latin typeface="Microsoft YaHei" charset="0"/>
              <a:ea typeface="Microsoft YaHei" charset="0"/>
              <a:cs typeface="Microsoft YaHei" charset="0"/>
            </a:endParaRPr>
          </a:p>
        </p:txBody>
      </p:sp>
      <p:grpSp>
        <p:nvGrpSpPr>
          <p:cNvPr id="13" name="组合 59"/>
          <p:cNvGrpSpPr/>
          <p:nvPr/>
        </p:nvGrpSpPr>
        <p:grpSpPr>
          <a:xfrm>
            <a:off x="6545803" y="2292871"/>
            <a:ext cx="4655127" cy="1962502"/>
            <a:chOff x="1264428" y="1152525"/>
            <a:chExt cx="6847285" cy="2795588"/>
          </a:xfrm>
        </p:grpSpPr>
        <p:sp>
          <p:nvSpPr>
            <p:cNvPr id="14" name="圆角矩形 1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5" name="圆角矩形 1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8" name="矩形 17"/>
          <p:cNvSpPr/>
          <p:nvPr/>
        </p:nvSpPr>
        <p:spPr>
          <a:xfrm>
            <a:off x="1625331" y="2564753"/>
            <a:ext cx="3308746" cy="1338828"/>
          </a:xfrm>
          <a:prstGeom prst="rect">
            <a:avLst/>
          </a:prstGeom>
        </p:spPr>
        <p:txBody>
          <a:bodyPr wrap="square">
            <a:spAutoFit/>
          </a:bodyPr>
          <a:lstStyle/>
          <a:p>
            <a:pPr marL="285750" indent="-285750">
              <a:lnSpc>
                <a:spcPct val="150000"/>
              </a:lnSpc>
              <a:buFont typeface="Wingdings" charset="2"/>
              <a:buChar char="u"/>
            </a:pPr>
            <a:r>
              <a:rPr lang="zh-CN" altLang="zh-CN" b="1" dirty="0" smtClean="0">
                <a:latin typeface="Heiti SC Light" charset="-122"/>
                <a:ea typeface="Heiti SC Light" charset="-122"/>
                <a:cs typeface="Heiti SC Light" charset="-122"/>
              </a:rPr>
              <a:t>生当做人杰，死亦为鬼雄。至尽思项羽，不肯过江东。</a:t>
            </a:r>
          </a:p>
          <a:p>
            <a:pPr marL="285750" indent="-285750">
              <a:lnSpc>
                <a:spcPct val="150000"/>
              </a:lnSpc>
              <a:buFont typeface="Wingdings" charset="2"/>
              <a:buChar char="u"/>
            </a:pPr>
            <a:r>
              <a:rPr lang="zh-CN" altLang="zh-CN" b="1" dirty="0" smtClean="0">
                <a:latin typeface="Heiti SC Light" charset="-122"/>
                <a:ea typeface="Heiti SC Light" charset="-122"/>
                <a:cs typeface="Heiti SC Light" charset="-122"/>
              </a:rPr>
              <a:t>流氓皇帝。</a:t>
            </a:r>
            <a:endParaRPr lang="zh-CN" altLang="zh-CN" b="1" dirty="0">
              <a:latin typeface="Heiti SC Light" charset="-122"/>
              <a:ea typeface="Heiti SC Light" charset="-122"/>
              <a:cs typeface="Heiti SC Light" charset="-122"/>
            </a:endParaRPr>
          </a:p>
        </p:txBody>
      </p:sp>
      <p:sp>
        <p:nvSpPr>
          <p:cNvPr id="19" name="矩形 18"/>
          <p:cNvSpPr/>
          <p:nvPr/>
        </p:nvSpPr>
        <p:spPr>
          <a:xfrm>
            <a:off x="7419829" y="2596266"/>
            <a:ext cx="2679377" cy="923330"/>
          </a:xfrm>
          <a:prstGeom prst="rect">
            <a:avLst/>
          </a:prstGeom>
        </p:spPr>
        <p:txBody>
          <a:bodyPr wrap="square">
            <a:spAutoFit/>
          </a:bodyPr>
          <a:lstStyle/>
          <a:p>
            <a:pPr marL="285750" indent="-285750">
              <a:lnSpc>
                <a:spcPct val="150000"/>
              </a:lnSpc>
              <a:buFont typeface="Wingdings" charset="2"/>
              <a:buChar char="u"/>
            </a:pPr>
            <a:r>
              <a:rPr lang="zh-CN" altLang="zh-CN" b="1" dirty="0" smtClean="0">
                <a:latin typeface="Heiti SC Light" charset="-122"/>
                <a:ea typeface="Heiti SC Light" charset="-122"/>
                <a:cs typeface="Heiti SC Light" charset="-122"/>
              </a:rPr>
              <a:t>项羽：彼可取而代之。</a:t>
            </a:r>
          </a:p>
          <a:p>
            <a:pPr marL="285750" indent="-285750">
              <a:lnSpc>
                <a:spcPct val="150000"/>
              </a:lnSpc>
              <a:buFont typeface="Wingdings" charset="2"/>
              <a:buChar char="u"/>
            </a:pPr>
            <a:r>
              <a:rPr lang="zh-CN" altLang="zh-CN" b="1" dirty="0" smtClean="0">
                <a:latin typeface="Heiti SC Light" charset="-122"/>
                <a:ea typeface="Heiti SC Light" charset="-122"/>
                <a:cs typeface="Heiti SC Light" charset="-122"/>
              </a:rPr>
              <a:t>刘邦：樊哙的狗肉。</a:t>
            </a:r>
            <a:endParaRPr lang="zh-CN" altLang="zh-CN" b="1" dirty="0">
              <a:latin typeface="Heiti SC Light" charset="-122"/>
              <a:ea typeface="Heiti SC Light" charset="-122"/>
              <a:cs typeface="Heiti SC Light" charset="-122"/>
            </a:endParaRPr>
          </a:p>
        </p:txBody>
      </p:sp>
      <p:pic>
        <p:nvPicPr>
          <p:cNvPr id="20" name="图片 3" descr="u=1960839334,4287937672&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3005" y="560273"/>
            <a:ext cx="4765269" cy="3746240"/>
          </a:xfrm>
          <a:prstGeom prst="rect">
            <a:avLst/>
          </a:prstGeom>
          <a:noFill/>
          <a:ln>
            <a:noFill/>
          </a:ln>
          <a:effectLst>
            <a:softEdge rad="1270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内容占位符 5" descr="u=2245000794,2158452448&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748746" y="2847541"/>
            <a:ext cx="5941553" cy="3271799"/>
          </a:xfrm>
          <a:prstGeom prst="rect">
            <a:avLst/>
          </a:prstGeom>
          <a:effectLst>
            <a:softEdge rad="1270000"/>
          </a:effectLst>
        </p:spPr>
      </p:pic>
    </p:spTree>
    <p:extLst>
      <p:ext uri="{BB962C8B-B14F-4D97-AF65-F5344CB8AC3E}">
        <p14:creationId xmlns:p14="http://schemas.microsoft.com/office/powerpoint/2010/main" val="5531980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34082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项羽刘邦之比较</a:t>
            </a:r>
            <a:endParaRPr kumimoji="1" lang="zh-CN" altLang="en-US" sz="3200" b="1" dirty="0">
              <a:latin typeface="Kaiti SC" charset="-122"/>
              <a:ea typeface="Kaiti SC" charset="-122"/>
              <a:cs typeface="Kaiti SC" charset="-122"/>
            </a:endParaRPr>
          </a:p>
        </p:txBody>
      </p:sp>
      <p:sp>
        <p:nvSpPr>
          <p:cNvPr id="3" name="文本框 2"/>
          <p:cNvSpPr txBox="1"/>
          <p:nvPr/>
        </p:nvSpPr>
        <p:spPr>
          <a:xfrm>
            <a:off x="3999347" y="977020"/>
            <a:ext cx="4136123" cy="461665"/>
          </a:xfrm>
          <a:prstGeom prst="rect">
            <a:avLst/>
          </a:prstGeom>
          <a:noFill/>
        </p:spPr>
        <p:txBody>
          <a:bodyPr wrap="square" rtlCol="0">
            <a:spAutoFit/>
          </a:bodyPr>
          <a:lstStyle/>
          <a:p>
            <a:pPr algn="ctr"/>
            <a:r>
              <a:rPr kumimoji="1" lang="zh-CN" altLang="en-US" sz="2400" dirty="0" smtClean="0">
                <a:latin typeface="Microsoft YaHei" charset="0"/>
                <a:ea typeface="Microsoft YaHei" charset="0"/>
                <a:cs typeface="Microsoft YaHei" charset="0"/>
              </a:rPr>
              <a:t>比较三：勇气、</a:t>
            </a:r>
            <a:r>
              <a:rPr kumimoji="1" lang="zh-CN" altLang="en-US" sz="2400" smtClean="0">
                <a:latin typeface="Microsoft YaHei" charset="0"/>
                <a:ea typeface="Microsoft YaHei" charset="0"/>
                <a:cs typeface="Microsoft YaHei" charset="0"/>
              </a:rPr>
              <a:t>勇力、人情</a:t>
            </a:r>
            <a:endParaRPr kumimoji="1" lang="zh-CN" altLang="en-US" sz="2400" dirty="0">
              <a:latin typeface="Microsoft YaHei" charset="0"/>
              <a:ea typeface="Microsoft YaHei" charset="0"/>
              <a:cs typeface="Microsoft YaHei" charset="0"/>
            </a:endParaRPr>
          </a:p>
        </p:txBody>
      </p:sp>
      <p:grpSp>
        <p:nvGrpSpPr>
          <p:cNvPr id="4" name="组合 59"/>
          <p:cNvGrpSpPr/>
          <p:nvPr/>
        </p:nvGrpSpPr>
        <p:grpSpPr>
          <a:xfrm>
            <a:off x="282389" y="2322577"/>
            <a:ext cx="7637929" cy="1649719"/>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dirty="0"/>
            </a:p>
          </p:txBody>
        </p:sp>
      </p:grpSp>
      <p:sp>
        <p:nvSpPr>
          <p:cNvPr id="7" name="矩形 6"/>
          <p:cNvSpPr>
            <a:spLocks noChangeArrowheads="1"/>
          </p:cNvSpPr>
          <p:nvPr/>
        </p:nvSpPr>
        <p:spPr bwMode="auto">
          <a:xfrm>
            <a:off x="0" y="1784947"/>
            <a:ext cx="12194173" cy="31145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8" name="矩形 7"/>
          <p:cNvSpPr/>
          <p:nvPr/>
        </p:nvSpPr>
        <p:spPr>
          <a:xfrm>
            <a:off x="760302" y="2515300"/>
            <a:ext cx="7738239" cy="1015663"/>
          </a:xfrm>
          <a:prstGeom prst="rect">
            <a:avLst/>
          </a:prstGeom>
        </p:spPr>
        <p:txBody>
          <a:bodyPr wrap="square">
            <a:spAutoFit/>
          </a:bodyPr>
          <a:lstStyle/>
          <a:p>
            <a:pPr>
              <a:lnSpc>
                <a:spcPct val="150000"/>
              </a:lnSpc>
            </a:pPr>
            <a:r>
              <a:rPr lang="zh-CN" altLang="zh-CN" sz="2000" b="1" dirty="0" smtClean="0">
                <a:latin typeface="Heiti SC Light" charset="-122"/>
                <a:ea typeface="Heiti SC Light" charset="-122"/>
                <a:cs typeface="Heiti SC Light" charset="-122"/>
              </a:rPr>
              <a:t>项羽：杀宋义、破釜沉舟、鸿门宴、霸王别姬</a:t>
            </a:r>
          </a:p>
          <a:p>
            <a:pPr>
              <a:lnSpc>
                <a:spcPct val="150000"/>
              </a:lnSpc>
            </a:pPr>
            <a:r>
              <a:rPr lang="zh-CN" altLang="zh-CN" sz="2000" b="1" dirty="0" smtClean="0">
                <a:latin typeface="Heiti SC Light" charset="-122"/>
                <a:ea typeface="Heiti SC Light" charset="-122"/>
                <a:cs typeface="Heiti SC Light" charset="-122"/>
              </a:rPr>
              <a:t>刘邦：皇藏峪、斩白蛇、对待亲人、怕老婆、对待知识分子</a:t>
            </a:r>
            <a:endParaRPr lang="zh-CN" altLang="zh-CN" sz="2000" b="1" dirty="0">
              <a:latin typeface="Heiti SC Light" charset="-122"/>
              <a:ea typeface="Heiti SC Light" charset="-122"/>
              <a:cs typeface="Heiti SC Light"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47" y="1786526"/>
            <a:ext cx="4948218" cy="2951664"/>
          </a:xfrm>
          <a:prstGeom prst="rect">
            <a:avLst/>
          </a:prstGeom>
          <a:effectLst>
            <a:softEdge rad="1219200"/>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8476"/>
            <a:ext cx="3999348" cy="209702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9347" y="4210767"/>
            <a:ext cx="3687224" cy="2100054"/>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6570" y="4226086"/>
            <a:ext cx="4328676" cy="2097025"/>
          </a:xfrm>
          <a:prstGeom prst="rect">
            <a:avLst/>
          </a:prstGeom>
        </p:spPr>
      </p:pic>
    </p:spTree>
    <p:extLst>
      <p:ext uri="{BB962C8B-B14F-4D97-AF65-F5344CB8AC3E}">
        <p14:creationId xmlns:p14="http://schemas.microsoft.com/office/powerpoint/2010/main" val="1454185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34082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项羽刘邦之比较</a:t>
            </a:r>
            <a:endParaRPr kumimoji="1" lang="zh-CN" altLang="en-US" sz="3200" b="1" dirty="0">
              <a:latin typeface="Kaiti SC" charset="-122"/>
              <a:ea typeface="Kaiti SC" charset="-122"/>
              <a:cs typeface="Kaiti SC" charset="-122"/>
            </a:endParaRPr>
          </a:p>
        </p:txBody>
      </p:sp>
      <p:cxnSp>
        <p:nvCxnSpPr>
          <p:cNvPr id="3" name="直接连接符 7"/>
          <p:cNvCxnSpPr/>
          <p:nvPr/>
        </p:nvCxnSpPr>
        <p:spPr>
          <a:xfrm>
            <a:off x="6069019" y="1800156"/>
            <a:ext cx="2" cy="199571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877072" y="1179341"/>
            <a:ext cx="3062292" cy="461665"/>
          </a:xfrm>
          <a:prstGeom prst="rect">
            <a:avLst/>
          </a:prstGeom>
          <a:noFill/>
        </p:spPr>
        <p:txBody>
          <a:bodyPr wrap="square" rtlCol="0">
            <a:spAutoFit/>
          </a:bodyPr>
          <a:lstStyle/>
          <a:p>
            <a:pPr algn="ctr"/>
            <a:r>
              <a:rPr kumimoji="1" lang="zh-CN" altLang="en-US" sz="2400" dirty="0" smtClean="0">
                <a:latin typeface="Microsoft YaHei" charset="0"/>
                <a:ea typeface="Microsoft YaHei" charset="0"/>
                <a:cs typeface="Microsoft YaHei" charset="0"/>
              </a:rPr>
              <a:t>比较四：招贤纳智</a:t>
            </a:r>
            <a:endParaRPr kumimoji="1" lang="zh-CN" altLang="en-US" sz="2400" dirty="0">
              <a:latin typeface="Microsoft YaHei" charset="0"/>
              <a:ea typeface="Microsoft YaHei" charset="0"/>
              <a:cs typeface="Microsoft YaHei" charset="0"/>
            </a:endParaRPr>
          </a:p>
        </p:txBody>
      </p:sp>
      <p:grpSp>
        <p:nvGrpSpPr>
          <p:cNvPr id="5" name="组合 59"/>
          <p:cNvGrpSpPr/>
          <p:nvPr/>
        </p:nvGrpSpPr>
        <p:grpSpPr>
          <a:xfrm>
            <a:off x="1032443" y="1740680"/>
            <a:ext cx="4469268" cy="1996294"/>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dirty="0"/>
            </a:p>
          </p:txBody>
        </p:sp>
      </p:grpSp>
      <p:sp>
        <p:nvSpPr>
          <p:cNvPr id="8" name="文本框 7"/>
          <p:cNvSpPr txBox="1"/>
          <p:nvPr/>
        </p:nvSpPr>
        <p:spPr>
          <a:xfrm>
            <a:off x="7242151" y="1179342"/>
            <a:ext cx="3262432" cy="461665"/>
          </a:xfrm>
          <a:prstGeom prst="rect">
            <a:avLst/>
          </a:prstGeom>
          <a:noFill/>
        </p:spPr>
        <p:txBody>
          <a:bodyPr wrap="none" rtlCol="0">
            <a:spAutoFit/>
          </a:bodyPr>
          <a:lstStyle/>
          <a:p>
            <a:r>
              <a:rPr kumimoji="1" lang="zh-CN" altLang="en-US" sz="2400" dirty="0" smtClean="0">
                <a:latin typeface="Microsoft YaHei" charset="0"/>
                <a:ea typeface="Microsoft YaHei" charset="0"/>
                <a:cs typeface="Microsoft YaHei" charset="0"/>
              </a:rPr>
              <a:t>比较五：引领民众意志</a:t>
            </a:r>
            <a:endParaRPr kumimoji="1" lang="zh-CN" altLang="en-US" sz="2400" dirty="0">
              <a:latin typeface="Microsoft YaHei" charset="0"/>
              <a:ea typeface="Microsoft YaHei" charset="0"/>
              <a:cs typeface="Microsoft YaHei" charset="0"/>
            </a:endParaRPr>
          </a:p>
        </p:txBody>
      </p:sp>
      <p:grpSp>
        <p:nvGrpSpPr>
          <p:cNvPr id="13" name="组合 59"/>
          <p:cNvGrpSpPr/>
          <p:nvPr/>
        </p:nvGrpSpPr>
        <p:grpSpPr>
          <a:xfrm>
            <a:off x="6545804" y="1782232"/>
            <a:ext cx="4655127" cy="1962502"/>
            <a:chOff x="1264428" y="1152525"/>
            <a:chExt cx="6847285" cy="2795588"/>
          </a:xfrm>
        </p:grpSpPr>
        <p:sp>
          <p:nvSpPr>
            <p:cNvPr id="14" name="圆角矩形 1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5" name="圆角矩形 1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8" name="矩形 17"/>
          <p:cNvSpPr/>
          <p:nvPr/>
        </p:nvSpPr>
        <p:spPr>
          <a:xfrm>
            <a:off x="1514733" y="2158408"/>
            <a:ext cx="3786971" cy="923330"/>
          </a:xfrm>
          <a:prstGeom prst="rect">
            <a:avLst/>
          </a:prstGeom>
        </p:spPr>
        <p:txBody>
          <a:bodyPr wrap="square">
            <a:spAutoFit/>
          </a:bodyPr>
          <a:lstStyle/>
          <a:p>
            <a:pPr marL="285750" indent="-285750">
              <a:lnSpc>
                <a:spcPct val="150000"/>
              </a:lnSpc>
              <a:buFont typeface="Wingdings" charset="2"/>
              <a:buChar char="u"/>
            </a:pPr>
            <a:r>
              <a:rPr lang="zh-CN" altLang="zh-CN" b="1" dirty="0">
                <a:latin typeface="Heiti SC Light" charset="-122"/>
                <a:ea typeface="Heiti SC Light" charset="-122"/>
                <a:cs typeface="Heiti SC Light" charset="-122"/>
              </a:rPr>
              <a:t>项羽：逐范增、陈平、韩信</a:t>
            </a:r>
          </a:p>
          <a:p>
            <a:pPr marL="285750" indent="-285750">
              <a:lnSpc>
                <a:spcPct val="150000"/>
              </a:lnSpc>
              <a:buFont typeface="Wingdings" charset="2"/>
              <a:buChar char="u"/>
            </a:pPr>
            <a:r>
              <a:rPr lang="zh-CN" altLang="zh-CN" b="1" dirty="0">
                <a:latin typeface="Heiti SC Light" charset="-122"/>
                <a:ea typeface="Heiti SC Light" charset="-122"/>
                <a:cs typeface="Heiti SC Light" charset="-122"/>
              </a:rPr>
              <a:t>刘邦：汉代三杰  会判断的智慧</a:t>
            </a:r>
          </a:p>
        </p:txBody>
      </p:sp>
      <p:sp>
        <p:nvSpPr>
          <p:cNvPr id="19" name="矩形 18"/>
          <p:cNvSpPr/>
          <p:nvPr/>
        </p:nvSpPr>
        <p:spPr>
          <a:xfrm>
            <a:off x="7113114" y="2044333"/>
            <a:ext cx="3638639" cy="1338828"/>
          </a:xfrm>
          <a:prstGeom prst="rect">
            <a:avLst/>
          </a:prstGeom>
        </p:spPr>
        <p:txBody>
          <a:bodyPr wrap="square">
            <a:spAutoFit/>
          </a:bodyPr>
          <a:lstStyle/>
          <a:p>
            <a:pPr marL="285750" indent="-285750">
              <a:lnSpc>
                <a:spcPct val="150000"/>
              </a:lnSpc>
              <a:buFont typeface="Wingdings" charset="2"/>
              <a:buChar char="u"/>
            </a:pPr>
            <a:r>
              <a:rPr lang="zh-CN" altLang="zh-CN" b="1" dirty="0">
                <a:latin typeface="Heiti SC Light" charset="-122"/>
                <a:ea typeface="Heiti SC Light" charset="-122"/>
                <a:cs typeface="Heiti SC Light" charset="-122"/>
              </a:rPr>
              <a:t>项羽：坑降卒、分封诸国</a:t>
            </a:r>
          </a:p>
          <a:p>
            <a:pPr marL="285750" indent="-285750">
              <a:lnSpc>
                <a:spcPct val="150000"/>
              </a:lnSpc>
              <a:buFont typeface="Wingdings" charset="2"/>
              <a:buChar char="u"/>
            </a:pPr>
            <a:r>
              <a:rPr lang="zh-CN" altLang="zh-CN" b="1" dirty="0">
                <a:latin typeface="Heiti SC Light" charset="-122"/>
                <a:ea typeface="Heiti SC Light" charset="-122"/>
                <a:cs typeface="Heiti SC Light" charset="-122"/>
              </a:rPr>
              <a:t>刘邦：约法三章 </a:t>
            </a:r>
            <a:r>
              <a:rPr lang="zh-CN" altLang="en-US" b="1" dirty="0">
                <a:latin typeface="Heiti SC Light" charset="-122"/>
                <a:ea typeface="Heiti SC Light" charset="-122"/>
                <a:cs typeface="Heiti SC Light" charset="-122"/>
              </a:rPr>
              <a:t>，</a:t>
            </a:r>
            <a:r>
              <a:rPr lang="zh-CN" altLang="zh-CN" b="1" dirty="0" smtClean="0">
                <a:latin typeface="Heiti SC Light" charset="-122"/>
                <a:ea typeface="Heiti SC Light" charset="-122"/>
                <a:cs typeface="Heiti SC Light" charset="-122"/>
              </a:rPr>
              <a:t>杀人者</a:t>
            </a:r>
            <a:r>
              <a:rPr lang="zh-CN" altLang="zh-CN" b="1" dirty="0">
                <a:latin typeface="Heiti SC Light" charset="-122"/>
                <a:ea typeface="Heiti SC Light" charset="-122"/>
                <a:cs typeface="Heiti SC Light" charset="-122"/>
              </a:rPr>
              <a:t>死，伤人及盗抵罪 。余悉除去</a:t>
            </a:r>
            <a:r>
              <a:rPr lang="zh-CN" altLang="zh-CN" b="1" dirty="0" smtClean="0">
                <a:latin typeface="Heiti SC Light" charset="-122"/>
                <a:ea typeface="Heiti SC Light" charset="-122"/>
                <a:cs typeface="Heiti SC Light" charset="-122"/>
              </a:rPr>
              <a:t>秦法</a:t>
            </a:r>
            <a:r>
              <a:rPr lang="zh-CN" altLang="en-US" b="1" dirty="0" smtClean="0">
                <a:latin typeface="Heiti SC Light" charset="-122"/>
                <a:ea typeface="Heiti SC Light" charset="-122"/>
                <a:cs typeface="Heiti SC Light" charset="-122"/>
              </a:rPr>
              <a:t>。</a:t>
            </a:r>
            <a:r>
              <a:rPr lang="zh-CN" altLang="zh-CN" b="1" dirty="0" smtClean="0">
                <a:latin typeface="Heiti SC Light" charset="-122"/>
                <a:ea typeface="Heiti SC Light" charset="-122"/>
                <a:cs typeface="Heiti SC Light" charset="-122"/>
              </a:rPr>
              <a:t> </a:t>
            </a:r>
            <a:endParaRPr lang="zh-CN" altLang="zh-CN" b="1" dirty="0">
              <a:latin typeface="Heiti SC Light" charset="-122"/>
              <a:ea typeface="Heiti SC Light" charset="-122"/>
              <a:cs typeface="Heiti SC Light"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40" y="3744734"/>
            <a:ext cx="5383219" cy="3004192"/>
          </a:xfrm>
          <a:prstGeom prst="rect">
            <a:avLst/>
          </a:prstGeom>
          <a:effectLst>
            <a:softEdge rad="266700"/>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340" y="3663314"/>
            <a:ext cx="5408054" cy="3152110"/>
          </a:xfrm>
          <a:prstGeom prst="rect">
            <a:avLst/>
          </a:prstGeom>
          <a:effectLst>
            <a:softEdge rad="241300"/>
          </a:effectLst>
        </p:spPr>
      </p:pic>
    </p:spTree>
    <p:extLst>
      <p:ext uri="{BB962C8B-B14F-4D97-AF65-F5344CB8AC3E}">
        <p14:creationId xmlns:p14="http://schemas.microsoft.com/office/powerpoint/2010/main" val="13949930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040082"/>
          </a:xfrm>
          <a:prstGeom prst="rect">
            <a:avLst/>
          </a:prstGeom>
          <a:effectLst>
            <a:softEdge rad="685800"/>
          </a:effectLst>
        </p:spPr>
      </p:pic>
      <p:sp>
        <p:nvSpPr>
          <p:cNvPr id="4" name="矩形 3"/>
          <p:cNvSpPr/>
          <p:nvPr/>
        </p:nvSpPr>
        <p:spPr>
          <a:xfrm>
            <a:off x="510638" y="2853329"/>
            <a:ext cx="10984355" cy="3051960"/>
          </a:xfrm>
          <a:prstGeom prst="rect">
            <a:avLst/>
          </a:prstGeom>
          <a:noFill/>
          <a:ln w="76200">
            <a:solidFill>
              <a:schemeClr val="bg1">
                <a:lumMod val="65000"/>
                <a:alpha val="76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649765" y="2986620"/>
            <a:ext cx="10706100" cy="2785378"/>
          </a:xfrm>
          <a:prstGeom prst="rect">
            <a:avLst/>
          </a:prstGeom>
        </p:spPr>
        <p:txBody>
          <a:bodyPr wrap="square">
            <a:spAutoFit/>
          </a:bodyPr>
          <a:lstStyle/>
          <a:p>
            <a:pPr algn="just">
              <a:lnSpc>
                <a:spcPts val="3000"/>
              </a:lnSpc>
            </a:pPr>
            <a:r>
              <a:rPr lang="en-US" altLang="zh-CN" sz="2400" b="1" dirty="0" smtClean="0">
                <a:solidFill>
                  <a:srgbClr val="898989"/>
                </a:solidFill>
                <a:latin typeface="Kaiti SC" charset="-122"/>
                <a:ea typeface="Kaiti SC" charset="-122"/>
                <a:cs typeface="Kaiti SC" charset="-122"/>
              </a:rPr>
              <a:t>3</a:t>
            </a:r>
            <a:r>
              <a:rPr lang="zh-CN" altLang="en-US" sz="2400" b="1" dirty="0">
                <a:solidFill>
                  <a:srgbClr val="898989"/>
                </a:solidFill>
                <a:latin typeface="Kaiti SC" charset="-122"/>
                <a:ea typeface="Kaiti SC" charset="-122"/>
                <a:cs typeface="Kaiti SC" charset="-122"/>
              </a:rPr>
              <a:t>、历史主体、历史过客与历史垃圾</a:t>
            </a:r>
            <a:endParaRPr lang="en-US" altLang="zh-CN" sz="2400" b="1" dirty="0">
              <a:solidFill>
                <a:srgbClr val="898989"/>
              </a:solidFill>
              <a:latin typeface="Kaiti SC" charset="-122"/>
              <a:ea typeface="Kaiti SC" charset="-122"/>
              <a:cs typeface="Kaiti SC" charset="-122"/>
            </a:endParaRPr>
          </a:p>
          <a:p>
            <a:pPr algn="just">
              <a:lnSpc>
                <a:spcPts val="3000"/>
              </a:lnSpc>
            </a:pPr>
            <a:r>
              <a:rPr lang="zh-CN" altLang="en-US" sz="2400" b="1" dirty="0">
                <a:solidFill>
                  <a:srgbClr val="898989"/>
                </a:solidFill>
                <a:latin typeface="Kaiti SC" charset="-122"/>
                <a:ea typeface="Kaiti SC" charset="-122"/>
                <a:cs typeface="Kaiti SC" charset="-122"/>
              </a:rPr>
              <a:t>历史发展的必然性与创造者的关系：历史主体对历史必然性的引导与创造；历史发展必然性的引导因素。</a:t>
            </a:r>
          </a:p>
          <a:p>
            <a:pPr marL="342900" indent="-342900" algn="just">
              <a:lnSpc>
                <a:spcPts val="3000"/>
              </a:lnSpc>
              <a:buFont typeface="Wingdings" charset="2"/>
              <a:buChar char="u"/>
            </a:pPr>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1</a:t>
            </a:r>
            <a:r>
              <a:rPr lang="zh-CN" altLang="en-US" sz="2400" b="1" dirty="0">
                <a:solidFill>
                  <a:srgbClr val="898989"/>
                </a:solidFill>
                <a:latin typeface="Kaiti SC" charset="-122"/>
                <a:ea typeface="Kaiti SC" charset="-122"/>
                <a:cs typeface="Kaiti SC" charset="-122"/>
              </a:rPr>
              <a:t>）世界是精英的，还是草根的？</a:t>
            </a:r>
          </a:p>
          <a:p>
            <a:pPr marL="342900" indent="-342900" algn="just">
              <a:lnSpc>
                <a:spcPts val="3000"/>
              </a:lnSpc>
              <a:buFont typeface="Wingdings" charset="2"/>
              <a:buChar char="u"/>
            </a:pPr>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2</a:t>
            </a:r>
            <a:r>
              <a:rPr lang="zh-CN" altLang="en-US" sz="2400" b="1" dirty="0">
                <a:solidFill>
                  <a:srgbClr val="898989"/>
                </a:solidFill>
                <a:latin typeface="Kaiti SC" charset="-122"/>
                <a:ea typeface="Kaiti SC" charset="-122"/>
                <a:cs typeface="Kaiti SC" charset="-122"/>
              </a:rPr>
              <a:t>）你如何定义自己的历史坐标，你愿意做历史过客还是历史主体？</a:t>
            </a:r>
            <a:endParaRPr lang="en-US" altLang="zh-CN" sz="2400" b="1" dirty="0">
              <a:solidFill>
                <a:srgbClr val="898989"/>
              </a:solidFill>
              <a:latin typeface="Kaiti SC" charset="-122"/>
              <a:ea typeface="Kaiti SC" charset="-122"/>
              <a:cs typeface="Kaiti SC" charset="-122"/>
            </a:endParaRPr>
          </a:p>
          <a:p>
            <a:pPr algn="just">
              <a:lnSpc>
                <a:spcPts val="3000"/>
              </a:lnSpc>
            </a:pPr>
            <a:r>
              <a:rPr lang="en-US" altLang="zh-CN" sz="2400" b="1" dirty="0">
                <a:solidFill>
                  <a:srgbClr val="898989"/>
                </a:solidFill>
                <a:latin typeface="Kaiti SC" charset="-122"/>
                <a:ea typeface="Kaiti SC" charset="-122"/>
                <a:cs typeface="Kaiti SC" charset="-122"/>
              </a:rPr>
              <a:t>If we don‘t do it</a:t>
            </a:r>
            <a:r>
              <a:rPr lang="zh-CN" altLang="en-US" sz="2400" b="1" dirty="0">
                <a:solidFill>
                  <a:srgbClr val="898989"/>
                </a:solidFill>
                <a:latin typeface="Kaiti SC" charset="-122"/>
                <a:ea typeface="Kaiti SC" charset="-122"/>
                <a:cs typeface="Kaiti SC" charset="-122"/>
              </a:rPr>
              <a:t>，</a:t>
            </a:r>
            <a:r>
              <a:rPr lang="en-US" altLang="zh-CN" sz="2400" b="1" dirty="0">
                <a:solidFill>
                  <a:srgbClr val="898989"/>
                </a:solidFill>
                <a:latin typeface="Kaiti SC" charset="-122"/>
                <a:ea typeface="Kaiti SC" charset="-122"/>
                <a:cs typeface="Kaiti SC" charset="-122"/>
              </a:rPr>
              <a:t>who will? If not now, when? </a:t>
            </a:r>
            <a:r>
              <a:rPr lang="zh-CN" altLang="en-US" sz="2400" b="1" dirty="0">
                <a:solidFill>
                  <a:srgbClr val="898989"/>
                </a:solidFill>
                <a:latin typeface="Kaiti SC" charset="-122"/>
                <a:ea typeface="Kaiti SC" charset="-122"/>
                <a:cs typeface="Kaiti SC" charset="-122"/>
              </a:rPr>
              <a:t>（里根）</a:t>
            </a:r>
            <a:endParaRPr lang="en-US" altLang="zh-CN" sz="2400" b="1" dirty="0">
              <a:solidFill>
                <a:srgbClr val="898989"/>
              </a:solidFill>
              <a:latin typeface="Kaiti SC" charset="-122"/>
              <a:ea typeface="Kaiti SC" charset="-122"/>
              <a:cs typeface="Kaiti SC" charset="-122"/>
            </a:endParaRPr>
          </a:p>
          <a:p>
            <a:pPr algn="just">
              <a:lnSpc>
                <a:spcPts val="3000"/>
              </a:lnSpc>
            </a:pPr>
            <a:r>
              <a:rPr lang="zh-CN" altLang="en-US" sz="2400" b="1" dirty="0">
                <a:solidFill>
                  <a:srgbClr val="898989"/>
                </a:solidFill>
                <a:latin typeface="Kaiti SC" charset="-122"/>
                <a:ea typeface="Kaiti SC" charset="-122"/>
                <a:cs typeface="Kaiti SC" charset="-122"/>
              </a:rPr>
              <a:t>假如我们不做，那谁来做？假如现在不做，何时做？（连战）</a:t>
            </a:r>
          </a:p>
        </p:txBody>
      </p:sp>
      <p:sp>
        <p:nvSpPr>
          <p:cNvPr id="3" name="矩形 2"/>
          <p:cNvSpPr/>
          <p:nvPr/>
        </p:nvSpPr>
        <p:spPr>
          <a:xfrm>
            <a:off x="360830" y="550545"/>
            <a:ext cx="4767200" cy="646331"/>
          </a:xfrm>
          <a:prstGeom prst="rect">
            <a:avLst/>
          </a:prstGeom>
        </p:spPr>
        <p:txBody>
          <a:bodyPr wrap="square">
            <a:spAutoFit/>
          </a:bodyPr>
          <a:lstStyle/>
          <a:p>
            <a:r>
              <a:rPr lang="zh-CN" altLang="zh-CN" sz="3600" b="1" dirty="0" smtClean="0">
                <a:solidFill>
                  <a:schemeClr val="bg2">
                    <a:lumMod val="25000"/>
                  </a:schemeClr>
                </a:solidFill>
                <a:latin typeface="Kaiti SC" charset="-122"/>
                <a:ea typeface="Kaiti SC" charset="-122"/>
                <a:cs typeface="Kaiti SC" charset="-122"/>
              </a:rPr>
              <a:t>历史发展的主体</a:t>
            </a:r>
            <a:r>
              <a:rPr lang="zh-CN" altLang="en-US" sz="3600" b="1" dirty="0" smtClean="0">
                <a:solidFill>
                  <a:schemeClr val="bg2">
                    <a:lumMod val="25000"/>
                  </a:schemeClr>
                </a:solidFill>
                <a:latin typeface="Kaiti SC" charset="-122"/>
                <a:ea typeface="Kaiti SC" charset="-122"/>
                <a:cs typeface="Kaiti SC" charset="-122"/>
              </a:rPr>
              <a:t>：是谁？</a:t>
            </a:r>
            <a:endParaRPr lang="zh-CN" altLang="en-US" sz="3600" b="1" dirty="0">
              <a:solidFill>
                <a:schemeClr val="bg2">
                  <a:lumMod val="25000"/>
                </a:schemeClr>
              </a:solidFill>
              <a:latin typeface="Kaiti SC" charset="-122"/>
              <a:ea typeface="Kaiti SC" charset="-122"/>
              <a:cs typeface="Kaiti SC"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982" y="4491968"/>
            <a:ext cx="3181575" cy="2052316"/>
          </a:xfrm>
          <a:prstGeom prst="rect">
            <a:avLst/>
          </a:prstGeom>
          <a:effectLst>
            <a:softEdge rad="673100"/>
          </a:effectLst>
        </p:spPr>
      </p:pic>
    </p:spTree>
    <p:extLst>
      <p:ext uri="{BB962C8B-B14F-4D97-AF65-F5344CB8AC3E}">
        <p14:creationId xmlns:p14="http://schemas.microsoft.com/office/powerpoint/2010/main" val="991390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662643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smtClean="0">
                <a:latin typeface="Kaiti SC" charset="-122"/>
                <a:ea typeface="Kaiti SC" charset="-122"/>
                <a:cs typeface="Kaiti SC" charset="-122"/>
              </a:rPr>
              <a:t>历史</a:t>
            </a:r>
            <a:r>
              <a:rPr kumimoji="1" lang="zh-CN" altLang="zh-CN" sz="3200" b="1" dirty="0">
                <a:latin typeface="Kaiti SC" charset="-122"/>
                <a:ea typeface="Kaiti SC" charset="-122"/>
                <a:cs typeface="Kaiti SC" charset="-122"/>
              </a:rPr>
              <a:t>主体推动历史前进的主要方式</a:t>
            </a:r>
            <a:endParaRPr kumimoji="1" lang="zh-CN" altLang="en-US" sz="3200" b="1" dirty="0">
              <a:latin typeface="Kaiti SC" charset="-122"/>
              <a:ea typeface="Kaiti SC" charset="-122"/>
              <a:cs typeface="Kaiti SC" charset="-122"/>
            </a:endParaRPr>
          </a:p>
        </p:txBody>
      </p:sp>
      <p:sp>
        <p:nvSpPr>
          <p:cNvPr id="5" name="圆角矩形 4"/>
          <p:cNvSpPr/>
          <p:nvPr/>
        </p:nvSpPr>
        <p:spPr>
          <a:xfrm>
            <a:off x="1183959" y="4554353"/>
            <a:ext cx="9900878" cy="431891"/>
          </a:xfrm>
          <a:prstGeom prst="roundRect">
            <a:avLst>
              <a:gd name="adj" fmla="val 12535"/>
            </a:avLst>
          </a:prstGeom>
          <a:gradFill>
            <a:gsLst>
              <a:gs pos="47000">
                <a:srgbClr val="6A1F5F">
                  <a:lumMod val="78000"/>
                  <a:alpha val="51000"/>
                </a:srgbClr>
              </a:gs>
              <a:gs pos="100000">
                <a:srgbClr val="FAFCFB"/>
              </a:gs>
            </a:gsLst>
            <a:lin ang="3000000" scaled="0"/>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grpSp>
        <p:nvGrpSpPr>
          <p:cNvPr id="6" name="Group 337"/>
          <p:cNvGrpSpPr/>
          <p:nvPr/>
        </p:nvGrpSpPr>
        <p:grpSpPr>
          <a:xfrm>
            <a:off x="1315118" y="5181587"/>
            <a:ext cx="3324935" cy="838443"/>
            <a:chOff x="1" y="0"/>
            <a:chExt cx="4392858" cy="2872248"/>
          </a:xfrm>
        </p:grpSpPr>
        <p:sp>
          <p:nvSpPr>
            <p:cNvPr id="7"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tx1">
                <a:lumMod val="95000"/>
                <a:lumOff val="5000"/>
                <a:alpha val="62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335"/>
            <p:cNvSpPr/>
            <p:nvPr/>
          </p:nvSpPr>
          <p:spPr>
            <a:xfrm>
              <a:off x="1046346" y="803513"/>
              <a:ext cx="2419994" cy="1265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阶级斗争</a:t>
              </a:r>
              <a:endParaRPr lang="id-ID"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 name="Shape 333"/>
          <p:cNvSpPr/>
          <p:nvPr/>
        </p:nvSpPr>
        <p:spPr>
          <a:xfrm>
            <a:off x="4534458" y="5203093"/>
            <a:ext cx="3225880" cy="7954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50000"/>
            </a:schemeClr>
          </a:solidFill>
          <a:ln w="12700" cap="flat">
            <a:noFill/>
            <a:miter lim="400000"/>
          </a:ln>
          <a:effectLst/>
        </p:spPr>
        <p:txBody>
          <a:bodyPr wrap="square" lIns="0" tIns="0" rIns="0" bIns="0" numCol="1" anchor="ctr">
            <a:noAutofit/>
          </a:bodyPr>
          <a:lstStyle/>
          <a:p>
            <a:pPr lvl="0" algn="ctr">
              <a:lnSpc>
                <a:spcPct val="120000"/>
              </a:lnSpc>
              <a:defRPr sz="11200"/>
            </a:pPr>
            <a:r>
              <a:rPr lang="zh-CN" altLang="en-US" sz="20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改革</a:t>
            </a:r>
            <a:endParaRPr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337"/>
          <p:cNvGrpSpPr/>
          <p:nvPr/>
        </p:nvGrpSpPr>
        <p:grpSpPr>
          <a:xfrm>
            <a:off x="7654742" y="5181587"/>
            <a:ext cx="3324935" cy="838443"/>
            <a:chOff x="1" y="0"/>
            <a:chExt cx="4392858" cy="2872248"/>
          </a:xfrm>
        </p:grpSpPr>
        <p:sp>
          <p:nvSpPr>
            <p:cNvPr id="11"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tx1">
                <a:lumMod val="95000"/>
                <a:lumOff val="5000"/>
                <a:alpha val="62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335"/>
            <p:cNvSpPr/>
            <p:nvPr/>
          </p:nvSpPr>
          <p:spPr>
            <a:xfrm>
              <a:off x="1299755" y="803513"/>
              <a:ext cx="2166585" cy="1265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科学技术</a:t>
              </a:r>
              <a:endParaRPr lang="id-ID"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247" y="1893692"/>
            <a:ext cx="3234806" cy="2426105"/>
          </a:xfrm>
          <a:prstGeom prst="rect">
            <a:avLst/>
          </a:prstGeom>
        </p:spPr>
      </p:pic>
      <p:pic>
        <p:nvPicPr>
          <p:cNvPr id="17" name="Picture 3" descr="C:\Users\Lenovo\Pictures\墨子.jpg"/>
          <p:cNvPicPr>
            <a:picLocks noChangeAspect="1" noChangeArrowheads="1"/>
          </p:cNvPicPr>
          <p:nvPr/>
        </p:nvPicPr>
        <p:blipFill>
          <a:blip r:embed="rId3" cstate="print"/>
          <a:srcRect/>
          <a:stretch>
            <a:fillRect/>
          </a:stretch>
        </p:blipFill>
        <p:spPr bwMode="auto">
          <a:xfrm>
            <a:off x="7654743" y="1893692"/>
            <a:ext cx="3163678" cy="2426105"/>
          </a:xfrm>
          <a:prstGeom prst="rect">
            <a:avLst/>
          </a:prstGeom>
          <a:noFill/>
          <a:ln w="9525">
            <a:noFill/>
            <a:miter lim="800000"/>
            <a:headEnd/>
            <a:tailEnd/>
          </a:ln>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714" y="1128156"/>
            <a:ext cx="4231368" cy="3055223"/>
          </a:xfrm>
          <a:prstGeom prst="rect">
            <a:avLst/>
          </a:prstGeom>
        </p:spPr>
      </p:pic>
    </p:spTree>
    <p:extLst>
      <p:ext uri="{BB962C8B-B14F-4D97-AF65-F5344CB8AC3E}">
        <p14:creationId xmlns:p14="http://schemas.microsoft.com/office/powerpoint/2010/main" val="2389034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85549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阶级斗争与社会革命</a:t>
            </a:r>
          </a:p>
        </p:txBody>
      </p:sp>
    </p:spTree>
    <p:extLst>
      <p:ext uri="{BB962C8B-B14F-4D97-AF65-F5344CB8AC3E}">
        <p14:creationId xmlns:p14="http://schemas.microsoft.com/office/powerpoint/2010/main" val="1419733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 y="0"/>
            <a:ext cx="520139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阶级的定义</a:t>
            </a:r>
            <a:r>
              <a:rPr kumimoji="1" lang="zh-CN" altLang="en-US" sz="3200" b="1">
                <a:latin typeface="Kaiti SC" charset="-122"/>
                <a:ea typeface="Kaiti SC" charset="-122"/>
                <a:cs typeface="Kaiti SC" charset="-122"/>
              </a:rPr>
              <a:t>及其</a:t>
            </a:r>
            <a:r>
              <a:rPr kumimoji="1" lang="zh-CN" altLang="en-US" sz="3200" b="1" smtClean="0">
                <a:latin typeface="Kaiti SC" charset="-122"/>
                <a:ea typeface="Kaiti SC" charset="-122"/>
                <a:cs typeface="Kaiti SC" charset="-122"/>
              </a:rPr>
              <a:t>划分标准</a:t>
            </a:r>
            <a:endParaRPr kumimoji="1" lang="zh-CN" altLang="en-US" sz="3200" b="1" dirty="0">
              <a:latin typeface="Kaiti SC" charset="-122"/>
              <a:ea typeface="Kaiti SC" charset="-122"/>
              <a:cs typeface="Kaiti SC" charset="-122"/>
            </a:endParaRPr>
          </a:p>
        </p:txBody>
      </p:sp>
      <p:sp>
        <p:nvSpPr>
          <p:cNvPr id="5" name="矩形 4"/>
          <p:cNvSpPr>
            <a:spLocks noChangeArrowheads="1"/>
          </p:cNvSpPr>
          <p:nvPr/>
        </p:nvSpPr>
        <p:spPr bwMode="auto">
          <a:xfrm>
            <a:off x="-2173" y="2736823"/>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6" name="矩形 5"/>
          <p:cNvSpPr/>
          <p:nvPr/>
        </p:nvSpPr>
        <p:spPr>
          <a:xfrm>
            <a:off x="5584351" y="765630"/>
            <a:ext cx="1210588" cy="400110"/>
          </a:xfrm>
          <a:prstGeom prst="rect">
            <a:avLst/>
          </a:prstGeom>
        </p:spPr>
        <p:txBody>
          <a:bodyPr wrap="none">
            <a:spAutoFit/>
          </a:bodyPr>
          <a:lstStyle/>
          <a:p>
            <a:r>
              <a:rPr lang="zh-CN" altLang="en-US" sz="2000" b="1" dirty="0" smtClean="0">
                <a:latin typeface="Microsoft YaHei" charset="0"/>
                <a:ea typeface="Microsoft YaHei" charset="0"/>
                <a:cs typeface="Microsoft YaHei" charset="0"/>
              </a:rPr>
              <a:t>阶级定义</a:t>
            </a:r>
            <a:endParaRPr lang="zh-CN" altLang="en-US" sz="2000" b="1" dirty="0">
              <a:latin typeface="Microsoft YaHei" charset="0"/>
              <a:ea typeface="Microsoft YaHei" charset="0"/>
              <a:cs typeface="Microsoft YaHei" charset="0"/>
            </a:endParaRPr>
          </a:p>
        </p:txBody>
      </p:sp>
      <p:sp>
        <p:nvSpPr>
          <p:cNvPr id="7" name="矩形 6"/>
          <p:cNvSpPr/>
          <p:nvPr/>
        </p:nvSpPr>
        <p:spPr>
          <a:xfrm>
            <a:off x="446492" y="1165740"/>
            <a:ext cx="11296841" cy="1231106"/>
          </a:xfrm>
          <a:prstGeom prst="rect">
            <a:avLst/>
          </a:prstGeom>
        </p:spPr>
        <p:txBody>
          <a:bodyPr wrap="square">
            <a:spAutoFit/>
          </a:bodyPr>
          <a:lstStyle/>
          <a:p>
            <a:r>
              <a:rPr lang="zh-CN" altLang="en-US" sz="2000" b="1" dirty="0" smtClean="0">
                <a:latin typeface="Heiti SC Light" charset="-122"/>
                <a:ea typeface="Heiti SC Light" charset="-122"/>
                <a:cs typeface="Heiti SC Light" charset="-122"/>
              </a:rPr>
              <a:t> 所谓阶级，</a:t>
            </a:r>
            <a:r>
              <a:rPr lang="zh-CN" altLang="en-US" dirty="0" smtClean="0">
                <a:latin typeface="Heiti SC Light" charset="-122"/>
                <a:ea typeface="Heiti SC Light" charset="-122"/>
                <a:cs typeface="Heiti SC Light" charset="-122"/>
              </a:rPr>
              <a:t>就是这样一些大的集团，这些集团在历史上一定的社会生产体系中所处的地位不同，同生产资料的关系（这种关系大部分是在法律上明文规定了的）不同，在社会劳动组织中所起的作用不同，因而取得归自己支配的那份社会财富的方式和多寡也不同。所谓阶级，就是这样一些集团，由于他们在一定的社会阶级结构中所处的地位不同，其中一个集团能够占有另一个集团的劳动。</a:t>
            </a:r>
            <a:endParaRPr lang="zh-CN" altLang="en-US" dirty="0">
              <a:latin typeface="Heiti SC Light" charset="-122"/>
              <a:ea typeface="Heiti SC Light" charset="-122"/>
              <a:cs typeface="Heiti SC Light"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67" y="3237556"/>
            <a:ext cx="2410691" cy="3043229"/>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711" y="3007151"/>
            <a:ext cx="3230088" cy="273332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725" y="4512956"/>
            <a:ext cx="4074741" cy="176782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156" y="3007151"/>
            <a:ext cx="3740979" cy="259062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345" y="3761596"/>
            <a:ext cx="3091047" cy="1995148"/>
          </a:xfrm>
          <a:prstGeom prst="rect">
            <a:avLst/>
          </a:prstGeom>
        </p:spPr>
      </p:pic>
    </p:spTree>
    <p:extLst>
      <p:ext uri="{BB962C8B-B14F-4D97-AF65-F5344CB8AC3E}">
        <p14:creationId xmlns:p14="http://schemas.microsoft.com/office/powerpoint/2010/main" val="984458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flipV="1">
            <a:off x="-6754" y="3180027"/>
            <a:ext cx="4875934" cy="277415"/>
          </a:xfrm>
          <a:prstGeom prst="rect">
            <a:avLst/>
          </a:prstGeom>
          <a:solidFill>
            <a:srgbClr val="6A1F5F">
              <a:alpha val="49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4" name="组合 8"/>
          <p:cNvGrpSpPr/>
          <p:nvPr/>
        </p:nvGrpSpPr>
        <p:grpSpPr bwMode="auto">
          <a:xfrm flipV="1">
            <a:off x="4364677" y="3063822"/>
            <a:ext cx="1735931" cy="1734740"/>
            <a:chOff x="0" y="0"/>
            <a:chExt cx="1970470" cy="1970470"/>
          </a:xfrm>
          <a:solidFill>
            <a:srgbClr val="6A1F5F">
              <a:alpha val="87000"/>
            </a:srgbClr>
          </a:solidFill>
        </p:grpSpPr>
        <p:sp>
          <p:nvSpPr>
            <p:cNvPr id="5"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6"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10" name="矩形 9"/>
          <p:cNvSpPr>
            <a:spLocks noChangeArrowheads="1"/>
          </p:cNvSpPr>
          <p:nvPr/>
        </p:nvSpPr>
        <p:spPr bwMode="auto">
          <a:xfrm>
            <a:off x="4740" y="2458342"/>
            <a:ext cx="7106722" cy="276225"/>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11" name="组合 3"/>
          <p:cNvGrpSpPr/>
          <p:nvPr/>
        </p:nvGrpSpPr>
        <p:grpSpPr bwMode="auto">
          <a:xfrm>
            <a:off x="6605085" y="1108791"/>
            <a:ext cx="1734741" cy="1735931"/>
            <a:chOff x="0" y="0"/>
            <a:chExt cx="1970470" cy="1970470"/>
          </a:xfrm>
          <a:solidFill>
            <a:srgbClr val="6A1F5F">
              <a:alpha val="77000"/>
            </a:srgbClr>
          </a:solidFill>
        </p:grpSpPr>
        <p:sp>
          <p:nvSpPr>
            <p:cNvPr id="12"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3"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14" name="组合 47"/>
          <p:cNvGrpSpPr/>
          <p:nvPr/>
        </p:nvGrpSpPr>
        <p:grpSpPr>
          <a:xfrm>
            <a:off x="6871286" y="1357821"/>
            <a:ext cx="1244010" cy="1244013"/>
            <a:chOff x="4481014" y="1320593"/>
            <a:chExt cx="1244010" cy="1244013"/>
          </a:xfrm>
        </p:grpSpPr>
        <p:grpSp>
          <p:nvGrpSpPr>
            <p:cNvPr id="15"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8" name="椭圆 1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6" name="文本框 3"/>
            <p:cNvSpPr>
              <a:spLocks noChangeArrowheads="1"/>
            </p:cNvSpPr>
            <p:nvPr/>
          </p:nvSpPr>
          <p:spPr bwMode="auto">
            <a:xfrm>
              <a:off x="4789328" y="1643320"/>
              <a:ext cx="651446"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4000" smtClean="0">
                  <a:solidFill>
                    <a:srgbClr val="163A5A"/>
                  </a:solidFill>
                  <a:sym typeface="方正兰亭黑_GBK" panose="02000000000000000000" pitchFamily="2" charset="-122"/>
                </a:rPr>
                <a:t>01</a:t>
              </a:r>
              <a:endParaRPr lang="zh-CN" altLang="en-US" sz="4500" dirty="0">
                <a:solidFill>
                  <a:srgbClr val="163A5A"/>
                </a:solidFill>
                <a:sym typeface="方正兰亭黑_GBK" panose="02000000000000000000" pitchFamily="2" charset="-122"/>
              </a:endParaRPr>
            </a:p>
          </p:txBody>
        </p:sp>
      </p:grpSp>
      <p:grpSp>
        <p:nvGrpSpPr>
          <p:cNvPr id="19" name="组合 48"/>
          <p:cNvGrpSpPr/>
          <p:nvPr/>
        </p:nvGrpSpPr>
        <p:grpSpPr>
          <a:xfrm>
            <a:off x="4598731" y="3300020"/>
            <a:ext cx="1244010" cy="1244013"/>
            <a:chOff x="2824855" y="3294915"/>
            <a:chExt cx="1244010" cy="1244013"/>
          </a:xfrm>
        </p:grpSpPr>
        <p:grpSp>
          <p:nvGrpSpPr>
            <p:cNvPr id="20" name="组合 3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3" name="椭圆 2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21" name="文本框 16"/>
            <p:cNvSpPr>
              <a:spLocks noChangeArrowheads="1"/>
            </p:cNvSpPr>
            <p:nvPr/>
          </p:nvSpPr>
          <p:spPr bwMode="auto">
            <a:xfrm>
              <a:off x="3130305" y="3639064"/>
              <a:ext cx="651446"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4000" smtClean="0">
                  <a:solidFill>
                    <a:srgbClr val="163A5A"/>
                  </a:solidFill>
                  <a:sym typeface="方正兰亭黑_GBK" panose="02000000000000000000" pitchFamily="2" charset="-122"/>
                </a:rPr>
                <a:t>02</a:t>
              </a:r>
              <a:endParaRPr lang="zh-CN" altLang="en-US" sz="4000" dirty="0">
                <a:solidFill>
                  <a:srgbClr val="163A5A"/>
                </a:solidFill>
                <a:sym typeface="方正兰亭黑_GBK" panose="02000000000000000000" pitchFamily="2" charset="-122"/>
              </a:endParaRPr>
            </a:p>
          </p:txBody>
        </p:sp>
      </p:grpSp>
      <p:sp>
        <p:nvSpPr>
          <p:cNvPr id="29" name="矩形 11"/>
          <p:cNvSpPr>
            <a:spLocks noChangeArrowheads="1"/>
          </p:cNvSpPr>
          <p:nvPr/>
        </p:nvSpPr>
        <p:spPr bwMode="auto">
          <a:xfrm flipV="1">
            <a:off x="7330870" y="3041320"/>
            <a:ext cx="4874629" cy="277415"/>
          </a:xfrm>
          <a:prstGeom prst="rect">
            <a:avLst/>
          </a:prstGeom>
          <a:solidFill>
            <a:srgbClr val="6A1F5F">
              <a:alpha val="45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smtClean="0">
                <a:solidFill>
                  <a:srgbClr val="FFFFFF"/>
                </a:solidFill>
                <a:sym typeface="方正兰亭黑_GBK" panose="02000000000000000000" pitchFamily="2" charset="-122"/>
              </a:rPr>
              <a:t>      </a:t>
            </a:r>
            <a:endParaRPr lang="zh-CN" altLang="zh-CN" sz="1800" dirty="0">
              <a:solidFill>
                <a:srgbClr val="FFFFFF"/>
              </a:solidFill>
              <a:sym typeface="方正兰亭黑_GBK" panose="02000000000000000000" pitchFamily="2" charset="-122"/>
            </a:endParaRPr>
          </a:p>
        </p:txBody>
      </p:sp>
      <p:grpSp>
        <p:nvGrpSpPr>
          <p:cNvPr id="30" name="组合 13"/>
          <p:cNvGrpSpPr/>
          <p:nvPr/>
        </p:nvGrpSpPr>
        <p:grpSpPr bwMode="auto">
          <a:xfrm flipV="1">
            <a:off x="6463501" y="3020479"/>
            <a:ext cx="1734741" cy="1734740"/>
            <a:chOff x="0" y="0"/>
            <a:chExt cx="1970470" cy="1970470"/>
          </a:xfrm>
          <a:solidFill>
            <a:srgbClr val="6A1F5F">
              <a:alpha val="81000"/>
            </a:srgbClr>
          </a:solidFill>
        </p:grpSpPr>
        <p:sp>
          <p:nvSpPr>
            <p:cNvPr id="31"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32"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33" name="组合 49"/>
          <p:cNvGrpSpPr/>
          <p:nvPr/>
        </p:nvGrpSpPr>
        <p:grpSpPr>
          <a:xfrm>
            <a:off x="6739346" y="3256412"/>
            <a:ext cx="1244010" cy="1244013"/>
            <a:chOff x="4700208" y="3294650"/>
            <a:chExt cx="1244010" cy="1244013"/>
          </a:xfrm>
        </p:grpSpPr>
        <p:grpSp>
          <p:nvGrpSpPr>
            <p:cNvPr id="34" name="组合 36"/>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7" name="椭圆 36"/>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5" name="文本框 24"/>
            <p:cNvSpPr>
              <a:spLocks noChangeArrowheads="1"/>
            </p:cNvSpPr>
            <p:nvPr/>
          </p:nvSpPr>
          <p:spPr bwMode="auto">
            <a:xfrm>
              <a:off x="5010105" y="3601554"/>
              <a:ext cx="702742" cy="6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4400" smtClean="0">
                  <a:sym typeface="方正兰亭黑_GBK" panose="02000000000000000000" pitchFamily="2" charset="-122"/>
                </a:rPr>
                <a:t>03</a:t>
              </a:r>
              <a:endParaRPr lang="zh-CN" altLang="en-US" sz="4400" dirty="0">
                <a:sym typeface="方正兰亭黑_GBK" panose="02000000000000000000" pitchFamily="2" charset="-122"/>
              </a:endParaRPr>
            </a:p>
          </p:txBody>
        </p:sp>
      </p:grpSp>
      <p:sp>
        <p:nvSpPr>
          <p:cNvPr id="41" name="矩形 40"/>
          <p:cNvSpPr/>
          <p:nvPr/>
        </p:nvSpPr>
        <p:spPr>
          <a:xfrm>
            <a:off x="91587" y="1314058"/>
            <a:ext cx="6549751" cy="1034129"/>
          </a:xfrm>
          <a:prstGeom prst="rect">
            <a:avLst/>
          </a:prstGeom>
        </p:spPr>
        <p:txBody>
          <a:bodyPr wrap="square">
            <a:spAutoFit/>
          </a:bodyPr>
          <a:lstStyle/>
          <a:p>
            <a:pPr algn="just">
              <a:lnSpc>
                <a:spcPct val="90000"/>
              </a:lnSpc>
            </a:pPr>
            <a:r>
              <a:rPr lang="zh-CN" altLang="en-US" sz="2000" b="1" dirty="0">
                <a:solidFill>
                  <a:schemeClr val="bg2">
                    <a:lumMod val="25000"/>
                  </a:schemeClr>
                </a:solidFill>
                <a:latin typeface="Kaiti SC" charset="-122"/>
                <a:ea typeface="Kaiti SC" charset="-122"/>
                <a:cs typeface="Kaiti SC" charset="-122"/>
              </a:rPr>
              <a:t>划分阶级的唯一标准是</a:t>
            </a:r>
            <a:r>
              <a:rPr lang="zh-CN" altLang="en-US" sz="2800" b="1" dirty="0">
                <a:solidFill>
                  <a:srgbClr val="5B1A56"/>
                </a:solidFill>
                <a:latin typeface="Kaiti SC" charset="-122"/>
                <a:ea typeface="Kaiti SC" charset="-122"/>
                <a:cs typeface="Kaiti SC" charset="-122"/>
              </a:rPr>
              <a:t>经济标准</a:t>
            </a:r>
            <a:r>
              <a:rPr lang="zh-CN" altLang="en-US" sz="2000" b="1" dirty="0">
                <a:solidFill>
                  <a:schemeClr val="bg2">
                    <a:lumMod val="25000"/>
                  </a:schemeClr>
                </a:solidFill>
                <a:latin typeface="Kaiti SC" charset="-122"/>
                <a:ea typeface="Kaiti SC" charset="-122"/>
                <a:cs typeface="Kaiti SC" charset="-122"/>
              </a:rPr>
              <a:t>，即不同的集团在生产关系中的地位不同，不能用政治标准和思想标准划分阶级。</a:t>
            </a:r>
          </a:p>
        </p:txBody>
      </p:sp>
      <p:sp>
        <p:nvSpPr>
          <p:cNvPr id="43" name="矩形 42"/>
          <p:cNvSpPr/>
          <p:nvPr/>
        </p:nvSpPr>
        <p:spPr>
          <a:xfrm>
            <a:off x="312980" y="3606987"/>
            <a:ext cx="3967626" cy="2806922"/>
          </a:xfrm>
          <a:prstGeom prst="rect">
            <a:avLst/>
          </a:prstGeom>
        </p:spPr>
        <p:txBody>
          <a:bodyPr wrap="square">
            <a:spAutoFit/>
          </a:bodyPr>
          <a:lstStyle/>
          <a:p>
            <a:pPr algn="just">
              <a:lnSpc>
                <a:spcPct val="90000"/>
              </a:lnSpc>
            </a:pPr>
            <a:r>
              <a:rPr lang="zh-CN" altLang="en-US" sz="2000" b="1" dirty="0">
                <a:solidFill>
                  <a:schemeClr val="bg2">
                    <a:lumMod val="25000"/>
                  </a:schemeClr>
                </a:solidFill>
                <a:latin typeface="Kaiti SC" charset="-122"/>
                <a:ea typeface="Kaiti SC" charset="-122"/>
                <a:cs typeface="Kaiti SC" charset="-122"/>
              </a:rPr>
              <a:t>阶级又不仅仅是一个经济范畴，而且是一个更广泛的社会范畴。阶级的产生是由于经济的原因引起的，但阶级一旦产生出来，就要在经济关系的基础上，派生出各个阶级的</a:t>
            </a:r>
            <a:r>
              <a:rPr lang="zh-CN" altLang="en-US" sz="2800" b="1" dirty="0">
                <a:solidFill>
                  <a:srgbClr val="5B1A56"/>
                </a:solidFill>
                <a:latin typeface="Kaiti SC" charset="-122"/>
                <a:ea typeface="Kaiti SC" charset="-122"/>
                <a:cs typeface="Kaiti SC" charset="-122"/>
              </a:rPr>
              <a:t>政治立场和意识形态。</a:t>
            </a:r>
            <a:r>
              <a:rPr lang="zh-CN" altLang="en-US" sz="2000" b="1" dirty="0">
                <a:solidFill>
                  <a:schemeClr val="bg2">
                    <a:lumMod val="25000"/>
                  </a:schemeClr>
                </a:solidFill>
                <a:latin typeface="Kaiti SC" charset="-122"/>
                <a:ea typeface="Kaiti SC" charset="-122"/>
                <a:cs typeface="Kaiti SC" charset="-122"/>
              </a:rPr>
              <a:t>所以阶级不仅仅是一个经济集团，而且是一个社会集团或社会组织。</a:t>
            </a:r>
            <a:endParaRPr lang="en-US" altLang="zh-CN" sz="2000" b="1" dirty="0">
              <a:solidFill>
                <a:schemeClr val="bg2">
                  <a:lumMod val="25000"/>
                </a:schemeClr>
              </a:solidFill>
              <a:latin typeface="Kaiti SC" charset="-122"/>
              <a:ea typeface="Kaiti SC" charset="-122"/>
              <a:cs typeface="Kaiti SC" charset="-122"/>
            </a:endParaRPr>
          </a:p>
        </p:txBody>
      </p:sp>
      <p:sp>
        <p:nvSpPr>
          <p:cNvPr id="58" name="Freeform 76"/>
          <p:cNvSpPr>
            <a:spLocks noEditPoints="1"/>
          </p:cNvSpPr>
          <p:nvPr/>
        </p:nvSpPr>
        <p:spPr bwMode="auto">
          <a:xfrm>
            <a:off x="9123390" y="1369686"/>
            <a:ext cx="1818130" cy="1383884"/>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1">
              <a:lumMod val="75000"/>
              <a:alpha val="43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7" name="矩形 6"/>
          <p:cNvSpPr/>
          <p:nvPr/>
        </p:nvSpPr>
        <p:spPr>
          <a:xfrm>
            <a:off x="8088144" y="1811630"/>
            <a:ext cx="3735321" cy="584775"/>
          </a:xfrm>
          <a:prstGeom prst="rect">
            <a:avLst/>
          </a:prstGeom>
        </p:spPr>
        <p:txBody>
          <a:bodyPr wrap="square">
            <a:spAutoFit/>
          </a:bodyPr>
          <a:lstStyle/>
          <a:p>
            <a:pPr algn="ctr">
              <a:buClr>
                <a:schemeClr val="folHlink"/>
              </a:buClr>
              <a:buSzPct val="120000"/>
            </a:pPr>
            <a:r>
              <a:rPr lang="zh-CN" altLang="en-US" sz="3200" b="1" i="0" smtClean="0">
                <a:latin typeface="Kaiti SC" charset="-122"/>
                <a:ea typeface="Kaiti SC" charset="-122"/>
                <a:cs typeface="Kaiti SC" charset="-122"/>
              </a:rPr>
              <a:t>划分标准</a:t>
            </a:r>
            <a:endParaRPr lang="zh-CN" altLang="en-US" sz="3200" b="1" i="0" dirty="0">
              <a:latin typeface="Kaiti SC" charset="-122"/>
              <a:ea typeface="Kaiti SC" charset="-122"/>
              <a:cs typeface="Kaiti SC" charset="-122"/>
            </a:endParaRPr>
          </a:p>
        </p:txBody>
      </p:sp>
      <p:sp>
        <p:nvSpPr>
          <p:cNvPr id="9" name="矩形 8"/>
          <p:cNvSpPr/>
          <p:nvPr/>
        </p:nvSpPr>
        <p:spPr>
          <a:xfrm>
            <a:off x="8366384" y="3611846"/>
            <a:ext cx="3765545" cy="1311128"/>
          </a:xfrm>
          <a:prstGeom prst="rect">
            <a:avLst/>
          </a:prstGeom>
        </p:spPr>
        <p:txBody>
          <a:bodyPr wrap="square">
            <a:spAutoFit/>
          </a:bodyPr>
          <a:lstStyle/>
          <a:p>
            <a:pPr algn="just">
              <a:lnSpc>
                <a:spcPct val="90000"/>
              </a:lnSpc>
            </a:pPr>
            <a:r>
              <a:rPr lang="zh-CN" altLang="en-US" sz="2000" b="1" dirty="0">
                <a:solidFill>
                  <a:schemeClr val="bg2">
                    <a:lumMod val="25000"/>
                  </a:schemeClr>
                </a:solidFill>
                <a:latin typeface="Kaiti SC" charset="-122"/>
                <a:ea typeface="Kaiti SC" charset="-122"/>
                <a:cs typeface="Kaiti SC" charset="-122"/>
              </a:rPr>
              <a:t>一个阶级的经济地位、政治立场、意识形态这几个方面总和起来构成这个阶级的全部特征，阶级是这些方面的</a:t>
            </a:r>
            <a:r>
              <a:rPr lang="zh-CN" altLang="en-US" sz="2800" b="1" dirty="0">
                <a:solidFill>
                  <a:srgbClr val="5B1A56"/>
                </a:solidFill>
                <a:latin typeface="Kaiti SC" charset="-122"/>
                <a:ea typeface="Kaiti SC" charset="-122"/>
                <a:cs typeface="Kaiti SC" charset="-122"/>
              </a:rPr>
              <a:t>有机统一体</a:t>
            </a:r>
            <a:r>
              <a:rPr lang="zh-CN" altLang="en-US" sz="2000" b="1" dirty="0">
                <a:solidFill>
                  <a:schemeClr val="bg2">
                    <a:lumMod val="25000"/>
                  </a:schemeClr>
                </a:solidFill>
                <a:latin typeface="Kaiti SC" charset="-122"/>
                <a:ea typeface="Kaiti SC" charset="-122"/>
                <a:cs typeface="Kaiti SC" charset="-122"/>
              </a:rPr>
              <a:t>。</a:t>
            </a:r>
          </a:p>
        </p:txBody>
      </p:sp>
      <p:sp>
        <p:nvSpPr>
          <p:cNvPr id="42" name="五边形 41"/>
          <p:cNvSpPr/>
          <p:nvPr/>
        </p:nvSpPr>
        <p:spPr>
          <a:xfrm>
            <a:off x="-1" y="0"/>
            <a:ext cx="520139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阶级的定义</a:t>
            </a:r>
            <a:r>
              <a:rPr kumimoji="1" lang="zh-CN" altLang="en-US" sz="3200" b="1">
                <a:latin typeface="Kaiti SC" charset="-122"/>
                <a:ea typeface="Kaiti SC" charset="-122"/>
                <a:cs typeface="Kaiti SC" charset="-122"/>
              </a:rPr>
              <a:t>及其</a:t>
            </a:r>
            <a:r>
              <a:rPr kumimoji="1" lang="zh-CN" altLang="en-US" sz="3200" b="1" smtClean="0">
                <a:latin typeface="Kaiti SC" charset="-122"/>
                <a:ea typeface="Kaiti SC" charset="-122"/>
                <a:cs typeface="Kaiti SC" charset="-122"/>
              </a:rPr>
              <a:t>划分标准</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472341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4125" y="1483394"/>
            <a:ext cx="9978810" cy="928578"/>
          </a:xfrm>
          <a:prstGeom prst="rect">
            <a:avLst/>
          </a:prstGeom>
          <a:noFill/>
          <a:ln w="76200">
            <a:solidFill>
              <a:srgbClr val="7E487F">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矩形 12"/>
          <p:cNvSpPr/>
          <p:nvPr/>
        </p:nvSpPr>
        <p:spPr>
          <a:xfrm>
            <a:off x="5203052" y="817724"/>
            <a:ext cx="1620957" cy="523220"/>
          </a:xfrm>
          <a:prstGeom prst="rect">
            <a:avLst/>
          </a:prstGeom>
        </p:spPr>
        <p:txBody>
          <a:bodyPr wrap="none">
            <a:spAutoFit/>
          </a:bodyPr>
          <a:lstStyle/>
          <a:p>
            <a:r>
              <a:rPr lang="zh-CN" altLang="en-US" sz="2800" b="1" dirty="0" smtClean="0">
                <a:latin typeface="Microsoft YaHei" charset="0"/>
                <a:ea typeface="Microsoft YaHei" charset="0"/>
                <a:cs typeface="Microsoft YaHei" charset="0"/>
              </a:rPr>
              <a:t>社会存在</a:t>
            </a:r>
            <a:endParaRPr lang="zh-CN" altLang="en-US" sz="2800" b="1" dirty="0">
              <a:latin typeface="Microsoft YaHei" charset="0"/>
              <a:ea typeface="Microsoft YaHei" charset="0"/>
              <a:cs typeface="Microsoft YaHei" charset="0"/>
            </a:endParaRPr>
          </a:p>
        </p:txBody>
      </p:sp>
      <p:sp>
        <p:nvSpPr>
          <p:cNvPr id="15" name="文本框 14"/>
          <p:cNvSpPr txBox="1"/>
          <p:nvPr/>
        </p:nvSpPr>
        <p:spPr>
          <a:xfrm>
            <a:off x="1217698" y="1525181"/>
            <a:ext cx="9591669" cy="1261884"/>
          </a:xfrm>
          <a:prstGeom prst="rect">
            <a:avLst/>
          </a:prstGeom>
          <a:noFill/>
        </p:spPr>
        <p:txBody>
          <a:bodyPr wrap="square" rtlCol="0">
            <a:spAutoFit/>
          </a:bodyPr>
          <a:lstStyle/>
          <a:p>
            <a:pPr algn="just"/>
            <a:r>
              <a:rPr lang="zh-CN" altLang="en-US" sz="2800" b="1" dirty="0" smtClean="0">
                <a:effectLst>
                  <a:outerShdw blurRad="38100" dist="19050" dir="2700000" algn="tl" rotWithShape="0">
                    <a:schemeClr val="dk1">
                      <a:alpha val="40000"/>
                    </a:schemeClr>
                  </a:outerShdw>
                </a:effectLst>
                <a:latin typeface="Kaiti SC" charset="-122"/>
                <a:ea typeface="Kaiti SC" charset="-122"/>
                <a:cs typeface="Kaiti SC" charset="-122"/>
              </a:rPr>
              <a:t>社会存在</a:t>
            </a:r>
            <a:r>
              <a:rPr lang="zh-CN" altLang="en-US" sz="2400" dirty="0" smtClean="0">
                <a:effectLst>
                  <a:outerShdw blurRad="38100" dist="19050" dir="2700000" algn="tl" rotWithShape="0">
                    <a:schemeClr val="dk1">
                      <a:alpha val="40000"/>
                    </a:schemeClr>
                  </a:outerShdw>
                </a:effectLst>
                <a:latin typeface="Kaiti SC" charset="-122"/>
                <a:ea typeface="Kaiti SC" charset="-122"/>
                <a:cs typeface="Kaiti SC" charset="-122"/>
              </a:rPr>
              <a:t>也称社会物质生活条件，是社会生活的物质方面，主要包括自然地理环境、人口因素和物质生产方式。</a:t>
            </a:r>
          </a:p>
          <a:p>
            <a:endParaRPr lang="zh-CN" altLang="en-US" sz="2400" dirty="0">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12" name="五边形 1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sp>
        <p:nvSpPr>
          <p:cNvPr id="7" name="矩形 6"/>
          <p:cNvSpPr/>
          <p:nvPr/>
        </p:nvSpPr>
        <p:spPr>
          <a:xfrm>
            <a:off x="804084" y="3661065"/>
            <a:ext cx="5062847" cy="1384995"/>
          </a:xfrm>
          <a:prstGeom prst="rect">
            <a:avLst/>
          </a:prstGeom>
        </p:spPr>
        <p:txBody>
          <a:bodyPr wrap="square">
            <a:spAutoFit/>
          </a:bodyPr>
          <a:lstStyle/>
          <a:p>
            <a:pPr algn="just"/>
            <a:r>
              <a:rPr lang="zh-CN" altLang="en-US" sz="2400" b="1" dirty="0" smtClean="0">
                <a:effectLst>
                  <a:outerShdw blurRad="38100" dist="19050" dir="2700000" algn="tl" rotWithShape="0">
                    <a:schemeClr val="dk1">
                      <a:alpha val="40000"/>
                    </a:schemeClr>
                  </a:outerShdw>
                </a:effectLst>
                <a:latin typeface="Kaiti SC" charset="-122"/>
                <a:ea typeface="Kaiti SC" charset="-122"/>
                <a:cs typeface="Kaiti SC" charset="-122"/>
              </a:rPr>
              <a:t>地理环境</a:t>
            </a:r>
            <a:r>
              <a:rPr lang="zh-CN" altLang="en-US" sz="2000" dirty="0" smtClean="0">
                <a:effectLst>
                  <a:outerShdw blurRad="38100" dist="19050" dir="2700000" algn="tl" rotWithShape="0">
                    <a:schemeClr val="dk1">
                      <a:alpha val="40000"/>
                    </a:schemeClr>
                  </a:outerShdw>
                </a:effectLst>
                <a:latin typeface="Kaiti SC" charset="-122"/>
                <a:ea typeface="Kaiti SC" charset="-122"/>
                <a:cs typeface="Kaiti SC" charset="-122"/>
              </a:rPr>
              <a:t>是指一定社会所处的地理位置以及与此相联系的各种自然条件的总和，包括气候、土地、河流、湖泊、山脉、矿藏以及动植物资源等。</a:t>
            </a:r>
          </a:p>
        </p:txBody>
      </p:sp>
      <p:sp>
        <p:nvSpPr>
          <p:cNvPr id="17" name="11 Rectángulo"/>
          <p:cNvSpPr/>
          <p:nvPr/>
        </p:nvSpPr>
        <p:spPr>
          <a:xfrm>
            <a:off x="3089440" y="2608098"/>
            <a:ext cx="2047466" cy="574585"/>
          </a:xfrm>
          <a:prstGeom prst="parallelogram">
            <a:avLst/>
          </a:prstGeom>
          <a:solidFill>
            <a:srgbClr val="7E487F"/>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zh-CN" sz="2800" b="1" dirty="0" smtClean="0">
                <a:solidFill>
                  <a:schemeClr val="bg1"/>
                </a:solidFill>
                <a:latin typeface="Kaiti SC" charset="-122"/>
                <a:ea typeface="Kaiti SC" charset="-122"/>
                <a:cs typeface="Kaiti SC" charset="-122"/>
              </a:rPr>
              <a:t>1</a:t>
            </a:r>
            <a:endParaRPr lang="es-ES" sz="2800" b="1" dirty="0">
              <a:solidFill>
                <a:schemeClr val="bg1"/>
              </a:solidFill>
              <a:latin typeface="Kaiti SC" charset="-122"/>
              <a:ea typeface="Kaiti SC" charset="-122"/>
              <a:cs typeface="Kaiti SC" charset="-122"/>
            </a:endParaRPr>
          </a:p>
        </p:txBody>
      </p:sp>
      <p:cxnSp>
        <p:nvCxnSpPr>
          <p:cNvPr id="22" name="直线连接符 21"/>
          <p:cNvCxnSpPr/>
          <p:nvPr/>
        </p:nvCxnSpPr>
        <p:spPr>
          <a:xfrm flipV="1">
            <a:off x="804084" y="3344025"/>
            <a:ext cx="10466392" cy="3351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394854" y="2608098"/>
            <a:ext cx="3570208" cy="769441"/>
          </a:xfrm>
          <a:prstGeom prst="rect">
            <a:avLst/>
          </a:prstGeom>
          <a:noFill/>
        </p:spPr>
        <p:txBody>
          <a:bodyPr wrap="none" lIns="91440" tIns="45720" rIns="91440" bIns="45720">
            <a:spAutoFit/>
          </a:bodyPr>
          <a:lstStyle/>
          <a:p>
            <a:pPr algn="ctr"/>
            <a:r>
              <a:rPr lang="zh-CN" altLang="en-US" sz="4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rPr>
              <a:t>自然地理环境</a:t>
            </a:r>
            <a:endPar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4" name="图片 23"/>
          <p:cNvPicPr>
            <a:picLocks noChangeAspect="1"/>
          </p:cNvPicPr>
          <p:nvPr/>
        </p:nvPicPr>
        <p:blipFill>
          <a:blip r:embed="rId2"/>
          <a:stretch>
            <a:fillRect/>
          </a:stretch>
        </p:blipFill>
        <p:spPr>
          <a:xfrm>
            <a:off x="6437274" y="3460085"/>
            <a:ext cx="4833202" cy="3171950"/>
          </a:xfrm>
          <a:prstGeom prst="rect">
            <a:avLst/>
          </a:prstGeom>
          <a:effectLst>
            <a:softEdge rad="88900"/>
          </a:effectLst>
        </p:spPr>
      </p:pic>
      <p:pic>
        <p:nvPicPr>
          <p:cNvPr id="25" name="图片 24"/>
          <p:cNvPicPr>
            <a:picLocks noChangeAspect="1"/>
          </p:cNvPicPr>
          <p:nvPr/>
        </p:nvPicPr>
        <p:blipFill>
          <a:blip r:embed="rId3"/>
          <a:stretch>
            <a:fillRect/>
          </a:stretch>
        </p:blipFill>
        <p:spPr>
          <a:xfrm>
            <a:off x="3550722" y="4773881"/>
            <a:ext cx="2886552" cy="1858154"/>
          </a:xfrm>
          <a:prstGeom prst="rect">
            <a:avLst/>
          </a:prstGeom>
          <a:effectLst>
            <a:softEdge rad="63500"/>
          </a:effectLst>
        </p:spPr>
      </p:pic>
    </p:spTree>
    <p:extLst>
      <p:ext uri="{BB962C8B-B14F-4D97-AF65-F5344CB8AC3E}">
        <p14:creationId xmlns:p14="http://schemas.microsoft.com/office/powerpoint/2010/main" val="10014983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4897822" y="1649132"/>
            <a:ext cx="6926316" cy="4730648"/>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10" name="直线连接符 9"/>
          <p:cNvCxnSpPr/>
          <p:nvPr/>
        </p:nvCxnSpPr>
        <p:spPr>
          <a:xfrm flipV="1">
            <a:off x="0" y="1393925"/>
            <a:ext cx="12192000" cy="4284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691446" y="822754"/>
            <a:ext cx="5929828" cy="480131"/>
          </a:xfrm>
          <a:prstGeom prst="rect">
            <a:avLst/>
          </a:prstGeom>
        </p:spPr>
        <p:txBody>
          <a:bodyPr wrap="none">
            <a:spAutoFit/>
          </a:bodyPr>
          <a:lstStyle/>
          <a:p>
            <a:pPr>
              <a:lnSpc>
                <a:spcPct val="90000"/>
              </a:lnSpc>
            </a:pPr>
            <a:r>
              <a:rPr lang="zh-CN" altLang="en-US" sz="2800" b="1" dirty="0" smtClean="0">
                <a:solidFill>
                  <a:schemeClr val="bg2">
                    <a:lumMod val="25000"/>
                  </a:schemeClr>
                </a:solidFill>
                <a:latin typeface="Kaiti SC" charset="-122"/>
                <a:ea typeface="Kaiti SC" charset="-122"/>
                <a:cs typeface="Kaiti SC" charset="-122"/>
              </a:rPr>
              <a:t>毛泽东</a:t>
            </a:r>
            <a:r>
              <a:rPr lang="zh-CN" altLang="en-US" sz="2800" b="1" dirty="0">
                <a:solidFill>
                  <a:schemeClr val="bg2">
                    <a:lumMod val="25000"/>
                  </a:schemeClr>
                </a:solidFill>
                <a:latin typeface="Kaiti SC" charset="-122"/>
                <a:ea typeface="Kaiti SC" charset="-122"/>
                <a:cs typeface="Kaiti SC" charset="-122"/>
              </a:rPr>
              <a:t>：</a:t>
            </a:r>
            <a:r>
              <a:rPr lang="en-US" altLang="zh-CN" sz="2800" b="1" dirty="0">
                <a:solidFill>
                  <a:schemeClr val="bg2">
                    <a:lumMod val="25000"/>
                  </a:schemeClr>
                </a:solidFill>
                <a:latin typeface="Kaiti SC" charset="-122"/>
                <a:ea typeface="Kaiti SC" charset="-122"/>
                <a:cs typeface="Kaiti SC" charset="-122"/>
              </a:rPr>
              <a:t>《</a:t>
            </a:r>
            <a:r>
              <a:rPr lang="zh-CN" altLang="en-US" sz="2800" b="1" dirty="0">
                <a:solidFill>
                  <a:schemeClr val="bg2">
                    <a:lumMod val="25000"/>
                  </a:schemeClr>
                </a:solidFill>
                <a:latin typeface="Kaiti SC" charset="-122"/>
                <a:ea typeface="Kaiti SC" charset="-122"/>
                <a:cs typeface="Kaiti SC" charset="-122"/>
              </a:rPr>
              <a:t>中国社会各阶级的分析</a:t>
            </a:r>
            <a:r>
              <a:rPr lang="en-US" altLang="zh-CN" sz="2800" b="1" dirty="0">
                <a:solidFill>
                  <a:schemeClr val="bg2">
                    <a:lumMod val="25000"/>
                  </a:schemeClr>
                </a:solidFill>
                <a:latin typeface="Kaiti SC" charset="-122"/>
                <a:ea typeface="Kaiti SC" charset="-122"/>
                <a:cs typeface="Kaiti SC" charset="-122"/>
              </a:rPr>
              <a:t>》</a:t>
            </a:r>
            <a:endParaRPr lang="zh-CN" altLang="en-US" sz="2800" b="1" dirty="0">
              <a:solidFill>
                <a:schemeClr val="bg2">
                  <a:lumMod val="25000"/>
                </a:schemeClr>
              </a:solidFill>
              <a:latin typeface="Kaiti SC" charset="-122"/>
              <a:ea typeface="Kaiti SC" charset="-122"/>
              <a:cs typeface="Kaiti SC" charset="-122"/>
            </a:endParaRPr>
          </a:p>
        </p:txBody>
      </p:sp>
      <p:sp>
        <p:nvSpPr>
          <p:cNvPr id="13" name="五边形 12"/>
          <p:cNvSpPr/>
          <p:nvPr/>
        </p:nvSpPr>
        <p:spPr>
          <a:xfrm>
            <a:off x="-1" y="0"/>
            <a:ext cx="520139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阶级的定义</a:t>
            </a:r>
            <a:r>
              <a:rPr kumimoji="1" lang="zh-CN" altLang="en-US" sz="3200" b="1">
                <a:latin typeface="Kaiti SC" charset="-122"/>
                <a:ea typeface="Kaiti SC" charset="-122"/>
                <a:cs typeface="Kaiti SC" charset="-122"/>
              </a:rPr>
              <a:t>及其</a:t>
            </a:r>
            <a:r>
              <a:rPr kumimoji="1" lang="zh-CN" altLang="en-US" sz="3200" b="1" smtClean="0">
                <a:latin typeface="Kaiti SC" charset="-122"/>
                <a:ea typeface="Kaiti SC" charset="-122"/>
                <a:cs typeface="Kaiti SC" charset="-122"/>
              </a:rPr>
              <a:t>划分标准</a:t>
            </a:r>
            <a:endParaRPr kumimoji="1" lang="zh-CN" altLang="en-US" sz="3200" b="1" dirty="0">
              <a:latin typeface="Kaiti SC" charset="-122"/>
              <a:ea typeface="Kaiti SC" charset="-122"/>
              <a:cs typeface="Kaiti SC"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9" y="1649132"/>
            <a:ext cx="4607732" cy="4886139"/>
          </a:xfrm>
          <a:prstGeom prst="rect">
            <a:avLst/>
          </a:prstGeom>
          <a:effectLst>
            <a:softEdge rad="292100"/>
          </a:effectLst>
        </p:spPr>
      </p:pic>
      <p:sp>
        <p:nvSpPr>
          <p:cNvPr id="8" name="矩形 7"/>
          <p:cNvSpPr/>
          <p:nvPr/>
        </p:nvSpPr>
        <p:spPr>
          <a:xfrm>
            <a:off x="5201392" y="1903621"/>
            <a:ext cx="6096000" cy="4221669"/>
          </a:xfrm>
          <a:prstGeom prst="rect">
            <a:avLst/>
          </a:prstGeom>
        </p:spPr>
        <p:txBody>
          <a:bodyPr>
            <a:spAutoFit/>
          </a:bodyPr>
          <a:lstStyle/>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地主阶级和买办阶级：完全是国际资产阶级的附庸，尤其是大地主阶级和大买办阶级。</a:t>
            </a:r>
          </a:p>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中产阶级：主要是指民族资产阶级，“举起你的左手打到帝国主义，举起你的右手打到共产党”。</a:t>
            </a:r>
          </a:p>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小资产阶级：自耕农、手工业主、小知识阶层（学生界、中小学教员、小事务员、小律师、小员司、小商人）。</a:t>
            </a:r>
          </a:p>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半无产阶级：绝大部分半自耕农、贫农、小手工业者、店员、小贩。</a:t>
            </a:r>
          </a:p>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无产阶级：约二百万人。</a:t>
            </a:r>
            <a:endParaRPr lang="en-US" altLang="zh-CN" sz="2000" dirty="0" smtClean="0">
              <a:latin typeface="Heiti SC Light" charset="-122"/>
              <a:ea typeface="Heiti SC Light" charset="-122"/>
              <a:cs typeface="Heiti SC Light" charset="-122"/>
            </a:endParaRPr>
          </a:p>
          <a:p>
            <a:pPr marL="285750" indent="-285750">
              <a:lnSpc>
                <a:spcPts val="2300"/>
              </a:lnSpc>
              <a:buFont typeface="Wingdings" charset="2"/>
              <a:buChar char="Ø"/>
            </a:pPr>
            <a:r>
              <a:rPr lang="zh-CN" altLang="en-US" sz="2000" dirty="0" smtClean="0">
                <a:latin typeface="Heiti SC Light" charset="-122"/>
                <a:ea typeface="Heiti SC Light" charset="-122"/>
                <a:cs typeface="Heiti SC Light" charset="-122"/>
              </a:rPr>
              <a:t>游民无产者：失地农民和失了工作机会的手工业工人，如闽粤的“三合会”、湘鄂黔蜀的“哥老会”、皖豫鲁等省的“大刀会”、直隶及东三省的“在理会”、上海的“青帮”。</a:t>
            </a:r>
            <a:endParaRPr lang="zh-CN" altLang="en-US" sz="2000" dirty="0">
              <a:latin typeface="Heiti SC Light" charset="-122"/>
              <a:ea typeface="Heiti SC Light" charset="-122"/>
              <a:cs typeface="Heiti SC Light" charset="-122"/>
            </a:endParaRPr>
          </a:p>
        </p:txBody>
      </p:sp>
    </p:spTree>
    <p:extLst>
      <p:ext uri="{BB962C8B-B14F-4D97-AF65-F5344CB8AC3E}">
        <p14:creationId xmlns:p14="http://schemas.microsoft.com/office/powerpoint/2010/main" val="9742772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993790" y="1741605"/>
            <a:ext cx="2637452" cy="461665"/>
          </a:xfrm>
          <a:prstGeom prst="rect">
            <a:avLst/>
          </a:prstGeom>
          <a:noFill/>
          <a:ln w="12700" cmpd="sng">
            <a:noFill/>
            <a:prstDash val="solid"/>
          </a:ln>
        </p:spPr>
        <p:txBody>
          <a:bodyPr wrap="square" rtlCol="0">
            <a:spAutoFit/>
            <a:scene3d>
              <a:camera prst="orthographicFront"/>
              <a:lightRig rig="threePt" dir="t"/>
            </a:scene3d>
          </a:bodyPr>
          <a:lstStyle/>
          <a:p>
            <a:r>
              <a:rPr lang="zh-CN" altLang="en-US" sz="2400" b="1" dirty="0" smtClean="0">
                <a:solidFill>
                  <a:srgbClr val="5B1A56"/>
                </a:solidFill>
                <a:effectLst>
                  <a:outerShdw blurRad="38100" dist="19050" dir="2700000" algn="tl" rotWithShape="0">
                    <a:schemeClr val="dk1">
                      <a:alpha val="40000"/>
                    </a:schemeClr>
                  </a:outerShdw>
                </a:effectLst>
                <a:latin typeface="Kaiti SC" charset="-122"/>
                <a:ea typeface="Kaiti SC" charset="-122"/>
                <a:cs typeface="Kaiti SC" charset="-122"/>
              </a:rPr>
              <a:t>以</a:t>
            </a:r>
            <a:r>
              <a:rPr lang="zh-CN" altLang="en-US" sz="2400" b="1" dirty="0">
                <a:solidFill>
                  <a:srgbClr val="5B1A56"/>
                </a:solidFill>
                <a:effectLst>
                  <a:outerShdw blurRad="38100" dist="19050" dir="2700000" algn="tl" rotWithShape="0">
                    <a:schemeClr val="dk1">
                      <a:alpha val="40000"/>
                    </a:schemeClr>
                  </a:outerShdw>
                </a:effectLst>
                <a:latin typeface="Kaiti SC" charset="-122"/>
                <a:ea typeface="Kaiti SC" charset="-122"/>
                <a:cs typeface="Kaiti SC" charset="-122"/>
              </a:rPr>
              <a:t>无产阶级为</a:t>
            </a:r>
            <a:r>
              <a:rPr lang="zh-CN" altLang="en-US" sz="2400" b="1" dirty="0" smtClean="0">
                <a:solidFill>
                  <a:srgbClr val="5B1A56"/>
                </a:solidFill>
                <a:effectLst>
                  <a:outerShdw blurRad="38100" dist="19050" dir="2700000" algn="tl" rotWithShape="0">
                    <a:schemeClr val="dk1">
                      <a:alpha val="40000"/>
                    </a:schemeClr>
                  </a:outerShdw>
                </a:effectLst>
                <a:latin typeface="Kaiti SC" charset="-122"/>
                <a:ea typeface="Kaiti SC" charset="-122"/>
                <a:cs typeface="Kaiti SC" charset="-122"/>
              </a:rPr>
              <a:t>例</a:t>
            </a:r>
            <a:endParaRPr lang="en-US" altLang="zh-CN" sz="2400" b="1" dirty="0">
              <a:solidFill>
                <a:srgbClr val="5B1A56"/>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grpSp>
        <p:nvGrpSpPr>
          <p:cNvPr id="12" name="组合 59"/>
          <p:cNvGrpSpPr/>
          <p:nvPr/>
        </p:nvGrpSpPr>
        <p:grpSpPr>
          <a:xfrm>
            <a:off x="585383" y="2279146"/>
            <a:ext cx="10959353" cy="3949923"/>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7" name="矩形 16"/>
          <p:cNvSpPr/>
          <p:nvPr/>
        </p:nvSpPr>
        <p:spPr>
          <a:xfrm>
            <a:off x="1172954" y="2531677"/>
            <a:ext cx="9703271" cy="707886"/>
          </a:xfrm>
          <a:prstGeom prst="rect">
            <a:avLst/>
          </a:prstGeom>
        </p:spPr>
        <p:txBody>
          <a:bodyPr wrap="square">
            <a:spAutoFit/>
          </a:bodyPr>
          <a:lstStyle/>
          <a:p>
            <a:r>
              <a:rPr lang="zh-CN" altLang="en-US" sz="2000" dirty="0" smtClean="0">
                <a:latin typeface="Kaiti SC" charset="-122"/>
                <a:ea typeface="Kaiti SC" charset="-122"/>
                <a:cs typeface="Kaiti SC" charset="-122"/>
              </a:rPr>
              <a:t>无产阶级是资本主义生产方式的产物。伴随着资本主义生产方式的深入发展，以前的中间等级的下层，即：</a:t>
            </a:r>
            <a:endParaRPr lang="en-US" altLang="zh-CN" sz="2000" dirty="0" smtClean="0">
              <a:latin typeface="Kaiti SC" charset="-122"/>
              <a:ea typeface="Kaiti SC" charset="-122"/>
              <a:cs typeface="Kaiti SC" charset="-122"/>
            </a:endParaRPr>
          </a:p>
        </p:txBody>
      </p:sp>
      <p:sp>
        <p:nvSpPr>
          <p:cNvPr id="18" name="矩形 17"/>
          <p:cNvSpPr/>
          <p:nvPr/>
        </p:nvSpPr>
        <p:spPr>
          <a:xfrm>
            <a:off x="1205522" y="4082548"/>
            <a:ext cx="5867631" cy="400110"/>
          </a:xfrm>
          <a:prstGeom prst="rect">
            <a:avLst/>
          </a:prstGeom>
        </p:spPr>
        <p:txBody>
          <a:bodyPr wrap="square">
            <a:spAutoFit/>
          </a:bodyPr>
          <a:lstStyle/>
          <a:p>
            <a:r>
              <a:rPr lang="zh-CN" altLang="en-US" sz="2000" dirty="0" smtClean="0">
                <a:latin typeface="Kaiti SC" charset="-122"/>
                <a:ea typeface="Kaiti SC" charset="-122"/>
                <a:cs typeface="Kaiti SC" charset="-122"/>
              </a:rPr>
              <a:t>——所有这些阶级都降落到无产阶级的队伍里来了。</a:t>
            </a:r>
            <a:endParaRPr lang="zh-CN" altLang="en-US" sz="2000" dirty="0">
              <a:latin typeface="Kaiti SC" charset="-122"/>
              <a:ea typeface="Kaiti SC" charset="-122"/>
              <a:cs typeface="Kaiti SC" charset="-122"/>
            </a:endParaRPr>
          </a:p>
        </p:txBody>
      </p:sp>
      <p:sp>
        <p:nvSpPr>
          <p:cNvPr id="10" name="五边形 9"/>
          <p:cNvSpPr/>
          <p:nvPr/>
        </p:nvSpPr>
        <p:spPr>
          <a:xfrm>
            <a:off x="-1" y="0"/>
            <a:ext cx="390698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阶级的产生与发展</a:t>
            </a:r>
            <a:endParaRPr kumimoji="1" lang="zh-CN" altLang="en-US" sz="3200" b="1" dirty="0">
              <a:latin typeface="Kaiti SC" charset="-122"/>
              <a:ea typeface="Kaiti SC" charset="-122"/>
              <a:cs typeface="Kaiti SC" charset="-122"/>
            </a:endParaRPr>
          </a:p>
        </p:txBody>
      </p:sp>
      <p:sp>
        <p:nvSpPr>
          <p:cNvPr id="15" name="矩形 14"/>
          <p:cNvSpPr>
            <a:spLocks noChangeArrowheads="1"/>
          </p:cNvSpPr>
          <p:nvPr/>
        </p:nvSpPr>
        <p:spPr bwMode="auto">
          <a:xfrm>
            <a:off x="-2173" y="1416682"/>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9" name="矩形 18"/>
          <p:cNvSpPr/>
          <p:nvPr/>
        </p:nvSpPr>
        <p:spPr>
          <a:xfrm>
            <a:off x="4122299" y="770890"/>
            <a:ext cx="4380434" cy="400110"/>
          </a:xfrm>
          <a:prstGeom prst="rect">
            <a:avLst/>
          </a:prstGeom>
        </p:spPr>
        <p:txBody>
          <a:bodyPr wrap="square">
            <a:spAutoFit/>
          </a:bodyPr>
          <a:lstStyle/>
          <a:p>
            <a:r>
              <a:rPr lang="zh-CN" altLang="en-US" sz="2000" b="1" dirty="0" smtClean="0">
                <a:latin typeface="Heiti SC Light" charset="-122"/>
                <a:ea typeface="Heiti SC Light" charset="-122"/>
                <a:cs typeface="Heiti SC Light" charset="-122"/>
              </a:rPr>
              <a:t>阶级是历史的产物</a:t>
            </a:r>
            <a:r>
              <a:rPr lang="en-US" altLang="zh-CN" sz="2000" b="1" dirty="0" smtClean="0">
                <a:latin typeface="Heiti SC Light" charset="-122"/>
                <a:ea typeface="Heiti SC Light" charset="-122"/>
                <a:cs typeface="Heiti SC Light" charset="-122"/>
              </a:rPr>
              <a:t>:</a:t>
            </a:r>
            <a:r>
              <a:rPr lang="zh-CN" altLang="en-US" sz="2000" b="1" dirty="0" smtClean="0">
                <a:latin typeface="Heiti SC Light" charset="-122"/>
                <a:ea typeface="Heiti SC Light" charset="-122"/>
                <a:cs typeface="Heiti SC Light" charset="-122"/>
              </a:rPr>
              <a:t>产生、发展与消灭</a:t>
            </a:r>
            <a:endParaRPr lang="en-US" altLang="zh-CN" sz="2000" b="1" dirty="0">
              <a:latin typeface="Heiti SC Light" charset="-122"/>
              <a:ea typeface="Heiti SC Light" charset="-122"/>
              <a:cs typeface="Heiti SC Light" charset="-122"/>
            </a:endParaRPr>
          </a:p>
        </p:txBody>
      </p:sp>
      <p:sp>
        <p:nvSpPr>
          <p:cNvPr id="2" name="椭圆 1"/>
          <p:cNvSpPr/>
          <p:nvPr/>
        </p:nvSpPr>
        <p:spPr>
          <a:xfrm>
            <a:off x="2218765" y="3372705"/>
            <a:ext cx="2293556" cy="641268"/>
          </a:xfrm>
          <a:prstGeom prst="ellipse">
            <a:avLst/>
          </a:prstGeom>
          <a:solidFill>
            <a:srgbClr val="B48EB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小工业家</a:t>
            </a:r>
            <a:endParaRPr kumimoji="1" lang="zh-CN" altLang="en-US" dirty="0"/>
          </a:p>
        </p:txBody>
      </p:sp>
      <p:sp>
        <p:nvSpPr>
          <p:cNvPr id="20" name="椭圆 19"/>
          <p:cNvSpPr/>
          <p:nvPr/>
        </p:nvSpPr>
        <p:spPr>
          <a:xfrm>
            <a:off x="4581386" y="3342043"/>
            <a:ext cx="2967344" cy="671930"/>
          </a:xfrm>
          <a:prstGeom prst="ellipse">
            <a:avLst/>
          </a:prstGeom>
          <a:solidFill>
            <a:srgbClr val="B48EB2"/>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小商人、小食利者、</a:t>
            </a:r>
            <a:endParaRPr kumimoji="1" lang="zh-CN" altLang="en-US" dirty="0"/>
          </a:p>
        </p:txBody>
      </p:sp>
      <p:sp>
        <p:nvSpPr>
          <p:cNvPr id="21" name="椭圆 20"/>
          <p:cNvSpPr/>
          <p:nvPr/>
        </p:nvSpPr>
        <p:spPr>
          <a:xfrm>
            <a:off x="7617795" y="3358143"/>
            <a:ext cx="2967344" cy="671930"/>
          </a:xfrm>
          <a:prstGeom prst="ellipse">
            <a:avLst/>
          </a:prstGeom>
          <a:solidFill>
            <a:srgbClr val="B48EB2"/>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手工业者、农民</a:t>
            </a:r>
            <a:endParaRPr kumimoji="1" lang="zh-CN" altLang="en-US" dirty="0"/>
          </a:p>
        </p:txBody>
      </p:sp>
      <p:sp>
        <p:nvSpPr>
          <p:cNvPr id="3" name="矩形 2"/>
          <p:cNvSpPr/>
          <p:nvPr/>
        </p:nvSpPr>
        <p:spPr>
          <a:xfrm>
            <a:off x="1313958" y="4551233"/>
            <a:ext cx="9562267" cy="1077218"/>
          </a:xfrm>
          <a:prstGeom prst="rect">
            <a:avLst/>
          </a:prstGeom>
        </p:spPr>
        <p:txBody>
          <a:bodyPr wrap="square">
            <a:spAutoFit/>
          </a:bodyPr>
          <a:lstStyle/>
          <a:p>
            <a:r>
              <a:rPr lang="zh-CN" altLang="en-US" sz="2400" b="1" dirty="0" smtClean="0">
                <a:latin typeface="Kaiti SC" charset="-122"/>
                <a:ea typeface="Kaiti SC" charset="-122"/>
                <a:cs typeface="Kaiti SC" charset="-122"/>
              </a:rPr>
              <a:t>原因：</a:t>
            </a:r>
            <a:r>
              <a:rPr lang="zh-CN" altLang="en-US" sz="2000" dirty="0" smtClean="0">
                <a:latin typeface="Kaiti SC" charset="-122"/>
                <a:ea typeface="Kaiti SC" charset="-122"/>
                <a:cs typeface="Kaiti SC" charset="-122"/>
              </a:rPr>
              <a:t>有的是因为他们的小资本不足以经营大工业，经不起较大的资本家的竞争；有的是因为他们的手艺已经被新的生产方法弄得不值钱了。无产阶级就是这样从居民的所有阶级中得到补充的。</a:t>
            </a:r>
            <a:endParaRPr lang="zh-CN" altLang="en-US" sz="2000" dirty="0">
              <a:latin typeface="Kaiti SC" charset="-122"/>
              <a:ea typeface="Kaiti SC" charset="-122"/>
              <a:cs typeface="Kaiti SC" charset="-122"/>
            </a:endParaRPr>
          </a:p>
        </p:txBody>
      </p:sp>
    </p:spTree>
    <p:extLst>
      <p:ext uri="{BB962C8B-B14F-4D97-AF65-F5344CB8AC3E}">
        <p14:creationId xmlns:p14="http://schemas.microsoft.com/office/powerpoint/2010/main" val="17400350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90698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阶级的产生与发展</a:t>
            </a:r>
            <a:endParaRPr kumimoji="1" lang="zh-CN" altLang="en-US" sz="3200" b="1" dirty="0">
              <a:latin typeface="Kaiti SC" charset="-122"/>
              <a:ea typeface="Kaiti SC" charset="-122"/>
              <a:cs typeface="Kaiti SC" charset="-122"/>
            </a:endParaRPr>
          </a:p>
        </p:txBody>
      </p:sp>
      <p:sp>
        <p:nvSpPr>
          <p:cNvPr id="3" name="矩形 2"/>
          <p:cNvSpPr>
            <a:spLocks noChangeArrowheads="1"/>
          </p:cNvSpPr>
          <p:nvPr/>
        </p:nvSpPr>
        <p:spPr bwMode="auto">
          <a:xfrm>
            <a:off x="0" y="1513665"/>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4" name="矩形 3"/>
          <p:cNvSpPr/>
          <p:nvPr/>
        </p:nvSpPr>
        <p:spPr>
          <a:xfrm>
            <a:off x="4122299" y="908698"/>
            <a:ext cx="4380434" cy="400110"/>
          </a:xfrm>
          <a:prstGeom prst="rect">
            <a:avLst/>
          </a:prstGeom>
        </p:spPr>
        <p:txBody>
          <a:bodyPr wrap="square">
            <a:spAutoFit/>
          </a:bodyPr>
          <a:lstStyle/>
          <a:p>
            <a:r>
              <a:rPr lang="zh-CN" altLang="en-US" sz="2000" b="1" dirty="0" smtClean="0">
                <a:latin typeface="Heiti SC Light" charset="-122"/>
                <a:ea typeface="Heiti SC Light" charset="-122"/>
                <a:cs typeface="Heiti SC Light" charset="-122"/>
              </a:rPr>
              <a:t>阶级</a:t>
            </a:r>
            <a:r>
              <a:rPr lang="zh-CN" altLang="en-US" sz="2000" b="1" dirty="0">
                <a:latin typeface="Heiti SC Light" charset="-122"/>
                <a:ea typeface="Heiti SC Light" charset="-122"/>
                <a:cs typeface="Heiti SC Light" charset="-122"/>
              </a:rPr>
              <a:t>的地位与历史作用：积极与消极</a:t>
            </a:r>
          </a:p>
        </p:txBody>
      </p:sp>
      <p:cxnSp>
        <p:nvCxnSpPr>
          <p:cNvPr id="5" name="直接连接符 7"/>
          <p:cNvCxnSpPr/>
          <p:nvPr/>
        </p:nvCxnSpPr>
        <p:spPr>
          <a:xfrm flipH="1">
            <a:off x="6080894" y="2785808"/>
            <a:ext cx="1" cy="275996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grpSp>
        <p:nvGrpSpPr>
          <p:cNvPr id="6" name="组合 59"/>
          <p:cNvGrpSpPr/>
          <p:nvPr/>
        </p:nvGrpSpPr>
        <p:grpSpPr>
          <a:xfrm>
            <a:off x="1044318" y="2767884"/>
            <a:ext cx="4559793" cy="2777893"/>
            <a:chOff x="1264428" y="1152525"/>
            <a:chExt cx="6847285" cy="2795588"/>
          </a:xfrm>
        </p:grpSpPr>
        <p:sp>
          <p:nvSpPr>
            <p:cNvPr id="7" name="圆角矩形 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a:p>
          </p:txBody>
        </p:sp>
        <p:sp>
          <p:nvSpPr>
            <p:cNvPr id="8" name="圆角矩形 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285750" indent="-285750" algn="ctr" fontAlgn="auto">
                <a:spcBef>
                  <a:spcPts val="0"/>
                </a:spcBef>
                <a:spcAft>
                  <a:spcPts val="0"/>
                </a:spcAft>
                <a:buFont typeface="Arial" charset="0"/>
                <a:buChar char="•"/>
                <a:defRPr/>
              </a:pPr>
              <a:endParaRPr lang="en-US" dirty="0"/>
            </a:p>
          </p:txBody>
        </p:sp>
      </p:grpSp>
      <p:grpSp>
        <p:nvGrpSpPr>
          <p:cNvPr id="9" name="组合 59"/>
          <p:cNvGrpSpPr/>
          <p:nvPr/>
        </p:nvGrpSpPr>
        <p:grpSpPr>
          <a:xfrm>
            <a:off x="6557680" y="2785808"/>
            <a:ext cx="4655127" cy="2759968"/>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2" name="文本框 11"/>
          <p:cNvSpPr txBox="1"/>
          <p:nvPr/>
        </p:nvSpPr>
        <p:spPr>
          <a:xfrm>
            <a:off x="2724955" y="2247153"/>
            <a:ext cx="1210588" cy="400110"/>
          </a:xfrm>
          <a:prstGeom prst="rect">
            <a:avLst/>
          </a:prstGeom>
          <a:noFill/>
        </p:spPr>
        <p:txBody>
          <a:bodyPr wrap="none" rtlCol="0">
            <a:spAutoFit/>
          </a:bodyPr>
          <a:lstStyle/>
          <a:p>
            <a:r>
              <a:rPr kumimoji="1" lang="zh-CN" altLang="en-US" sz="2000" b="1" dirty="0" smtClean="0">
                <a:latin typeface="Heiti SC Light" charset="-122"/>
                <a:ea typeface="Heiti SC Light" charset="-122"/>
                <a:cs typeface="Heiti SC Light" charset="-122"/>
              </a:rPr>
              <a:t>积极作用</a:t>
            </a:r>
            <a:endParaRPr kumimoji="1" lang="zh-CN" altLang="en-US" sz="2000" b="1" dirty="0">
              <a:latin typeface="Heiti SC Light" charset="-122"/>
              <a:ea typeface="Heiti SC Light" charset="-122"/>
              <a:cs typeface="Heiti SC Light" charset="-122"/>
            </a:endParaRPr>
          </a:p>
        </p:txBody>
      </p:sp>
      <p:sp>
        <p:nvSpPr>
          <p:cNvPr id="13" name="文本框 12"/>
          <p:cNvSpPr txBox="1"/>
          <p:nvPr/>
        </p:nvSpPr>
        <p:spPr>
          <a:xfrm>
            <a:off x="8279949" y="2317063"/>
            <a:ext cx="1210588" cy="400110"/>
          </a:xfrm>
          <a:prstGeom prst="rect">
            <a:avLst/>
          </a:prstGeom>
          <a:noFill/>
        </p:spPr>
        <p:txBody>
          <a:bodyPr wrap="none" rtlCol="0">
            <a:spAutoFit/>
          </a:bodyPr>
          <a:lstStyle/>
          <a:p>
            <a:r>
              <a:rPr kumimoji="1" lang="zh-CN" altLang="en-US" sz="2000" b="1" dirty="0" smtClean="0">
                <a:latin typeface="Heiti SC Light" charset="-122"/>
                <a:ea typeface="Heiti SC Light" charset="-122"/>
                <a:cs typeface="Heiti SC Light" charset="-122"/>
              </a:rPr>
              <a:t>消极作用</a:t>
            </a:r>
            <a:endParaRPr kumimoji="1" lang="zh-CN" altLang="en-US" sz="2000" b="1" dirty="0">
              <a:latin typeface="Heiti SC Light" charset="-122"/>
              <a:ea typeface="Heiti SC Light" charset="-122"/>
              <a:cs typeface="Heiti SC Light" charset="-122"/>
            </a:endParaRPr>
          </a:p>
        </p:txBody>
      </p:sp>
      <p:sp>
        <p:nvSpPr>
          <p:cNvPr id="14" name="矩形 13"/>
          <p:cNvSpPr/>
          <p:nvPr/>
        </p:nvSpPr>
        <p:spPr>
          <a:xfrm>
            <a:off x="1293695" y="3106265"/>
            <a:ext cx="4061038" cy="2031325"/>
          </a:xfrm>
          <a:prstGeom prst="rect">
            <a:avLst/>
          </a:prstGeom>
        </p:spPr>
        <p:txBody>
          <a:bodyPr wrap="square">
            <a:spAutoFit/>
          </a:bodyPr>
          <a:lstStyle/>
          <a:p>
            <a:pPr marL="285750" indent="-285750">
              <a:buClr>
                <a:srgbClr val="5B1A56"/>
              </a:buClr>
              <a:buFont typeface="ZapfDingbatsITC" charset="0"/>
              <a:buChar char="✤"/>
            </a:pPr>
            <a:r>
              <a:rPr lang="zh-CN" altLang="en-US" dirty="0" smtClean="0">
                <a:latin typeface="Heiti SC Light" charset="-122"/>
                <a:ea typeface="Heiti SC Light" charset="-122"/>
                <a:cs typeface="Heiti SC Light" charset="-122"/>
              </a:rPr>
              <a:t>资产阶级在历史上曾经起过非常革命的作用。资产阶级在它的不到一百年的阶级统治中所创造的生产力，比过去一切世代创造的全部生产力还要多，还要大。（马克思）</a:t>
            </a:r>
            <a:endParaRPr lang="zh-CN" altLang="en-US" dirty="0">
              <a:latin typeface="Heiti SC Light" charset="-122"/>
              <a:ea typeface="Heiti SC Light" charset="-122"/>
              <a:cs typeface="Heiti SC Light" charset="-122"/>
            </a:endParaRPr>
          </a:p>
          <a:p>
            <a:pPr marL="285750" indent="-285750">
              <a:buClr>
                <a:srgbClr val="5B1A56"/>
              </a:buClr>
              <a:buFont typeface="ZapfDingbatsITC" charset="0"/>
              <a:buChar char="✤"/>
            </a:pPr>
            <a:r>
              <a:rPr lang="zh-CN" altLang="en-US" dirty="0" smtClean="0">
                <a:latin typeface="Heiti SC Light" charset="-122"/>
                <a:ea typeface="Heiti SC Light" charset="-122"/>
                <a:cs typeface="Heiti SC Light" charset="-122"/>
              </a:rPr>
              <a:t>地主阶级的出现意味着奴隶制的消亡。天下无道（孔子）</a:t>
            </a:r>
            <a:endParaRPr lang="zh-CN" altLang="en-US" dirty="0">
              <a:latin typeface="Heiti SC Light" charset="-122"/>
              <a:ea typeface="Heiti SC Light" charset="-122"/>
              <a:cs typeface="Heiti SC Light" charset="-122"/>
            </a:endParaRPr>
          </a:p>
        </p:txBody>
      </p:sp>
      <p:sp>
        <p:nvSpPr>
          <p:cNvPr id="15" name="矩形 14"/>
          <p:cNvSpPr/>
          <p:nvPr/>
        </p:nvSpPr>
        <p:spPr>
          <a:xfrm>
            <a:off x="7061064" y="3521764"/>
            <a:ext cx="3827813" cy="1200329"/>
          </a:xfrm>
          <a:prstGeom prst="rect">
            <a:avLst/>
          </a:prstGeom>
        </p:spPr>
        <p:txBody>
          <a:bodyPr wrap="square">
            <a:spAutoFit/>
          </a:bodyPr>
          <a:lstStyle/>
          <a:p>
            <a:pPr marL="285750" indent="-285750" algn="just">
              <a:buClr>
                <a:srgbClr val="5B1A56"/>
              </a:buClr>
              <a:buFont typeface="ZapfDingbatsITC" charset="0"/>
              <a:buChar char="✤"/>
            </a:pPr>
            <a:r>
              <a:rPr lang="en-US" altLang="zh-CN" dirty="0">
                <a:latin typeface="Heiti SC Light" charset="-122"/>
                <a:ea typeface="Heiti SC Light" charset="-122"/>
                <a:cs typeface="Heiti SC Light" charset="-122"/>
              </a:rPr>
              <a:t> </a:t>
            </a:r>
            <a:r>
              <a:rPr lang="zh-CN" altLang="en-US" dirty="0">
                <a:latin typeface="Heiti SC Light" charset="-122"/>
                <a:ea typeface="Heiti SC Light" charset="-122"/>
                <a:cs typeface="Heiti SC Light" charset="-122"/>
              </a:rPr>
              <a:t>地主阶级对于人民的压制与生产力的阻碍。量中华之物力，结与国之欢心。</a:t>
            </a:r>
            <a:endParaRPr lang="en-US" altLang="zh-CN" dirty="0">
              <a:latin typeface="Heiti SC Light" charset="-122"/>
              <a:ea typeface="Heiti SC Light" charset="-122"/>
              <a:cs typeface="Heiti SC Light" charset="-122"/>
            </a:endParaRPr>
          </a:p>
          <a:p>
            <a:pPr marL="285750" indent="-285750" algn="just">
              <a:buClr>
                <a:srgbClr val="5B1A56"/>
              </a:buClr>
              <a:buFont typeface="ZapfDingbatsITC" charset="0"/>
              <a:buChar char="✤"/>
            </a:pPr>
            <a:r>
              <a:rPr lang="en-US" altLang="zh-CN" dirty="0">
                <a:latin typeface="Heiti SC Light" charset="-122"/>
                <a:ea typeface="Heiti SC Light" charset="-122"/>
                <a:cs typeface="Heiti SC Light" charset="-122"/>
              </a:rPr>
              <a:t> </a:t>
            </a:r>
            <a:r>
              <a:rPr lang="zh-CN" altLang="en-US" dirty="0" smtClean="0">
                <a:latin typeface="Heiti SC Light" charset="-122"/>
                <a:ea typeface="Heiti SC Light" charset="-122"/>
                <a:cs typeface="Heiti SC Light" charset="-122"/>
              </a:rPr>
              <a:t>资产阶级</a:t>
            </a:r>
            <a:r>
              <a:rPr lang="zh-CN" altLang="en-US" dirty="0">
                <a:latin typeface="Heiti SC Light" charset="-122"/>
                <a:ea typeface="Heiti SC Light" charset="-122"/>
                <a:cs typeface="Heiti SC Light" charset="-122"/>
              </a:rPr>
              <a:t>的贪婪与殖民。</a:t>
            </a:r>
          </a:p>
        </p:txBody>
      </p:sp>
    </p:spTree>
    <p:extLst>
      <p:ext uri="{BB962C8B-B14F-4D97-AF65-F5344CB8AC3E}">
        <p14:creationId xmlns:p14="http://schemas.microsoft.com/office/powerpoint/2010/main" val="15903136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90698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阶级的产生与发展</a:t>
            </a:r>
            <a:endParaRPr kumimoji="1" lang="zh-CN" altLang="en-US" sz="3200" b="1" dirty="0">
              <a:latin typeface="Kaiti SC" charset="-122"/>
              <a:ea typeface="Kaiti SC" charset="-122"/>
              <a:cs typeface="Kaiti SC" charset="-122"/>
            </a:endParaRPr>
          </a:p>
        </p:txBody>
      </p:sp>
      <p:sp>
        <p:nvSpPr>
          <p:cNvPr id="3" name="矩形 2"/>
          <p:cNvSpPr>
            <a:spLocks noChangeArrowheads="1"/>
          </p:cNvSpPr>
          <p:nvPr/>
        </p:nvSpPr>
        <p:spPr bwMode="auto">
          <a:xfrm>
            <a:off x="0" y="1513665"/>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4" name="矩形 3"/>
          <p:cNvSpPr/>
          <p:nvPr/>
        </p:nvSpPr>
        <p:spPr>
          <a:xfrm>
            <a:off x="4726267" y="879245"/>
            <a:ext cx="2741638" cy="400110"/>
          </a:xfrm>
          <a:prstGeom prst="rect">
            <a:avLst/>
          </a:prstGeom>
        </p:spPr>
        <p:txBody>
          <a:bodyPr wrap="square">
            <a:spAutoFit/>
          </a:bodyPr>
          <a:lstStyle/>
          <a:p>
            <a:r>
              <a:rPr lang="zh-CN" altLang="en-US" sz="2000" b="1" smtClean="0">
                <a:latin typeface="Heiti SC Light" charset="-122"/>
                <a:ea typeface="Heiti SC Light" charset="-122"/>
                <a:cs typeface="Heiti SC Light" charset="-122"/>
              </a:rPr>
              <a:t>阶级</a:t>
            </a:r>
            <a:r>
              <a:rPr lang="zh-CN" altLang="en-US" sz="2000" b="1" dirty="0">
                <a:latin typeface="Heiti SC Light" charset="-122"/>
                <a:ea typeface="Heiti SC Light" charset="-122"/>
                <a:cs typeface="Heiti SC Light" charset="-122"/>
              </a:rPr>
              <a:t>意识的产生与认同</a:t>
            </a:r>
          </a:p>
        </p:txBody>
      </p:sp>
      <p:sp>
        <p:nvSpPr>
          <p:cNvPr id="5" name="直接连接符 52"/>
          <p:cNvSpPr>
            <a:spLocks noChangeShapeType="1"/>
          </p:cNvSpPr>
          <p:nvPr/>
        </p:nvSpPr>
        <p:spPr bwMode="auto">
          <a:xfrm>
            <a:off x="2726107" y="2475542"/>
            <a:ext cx="1079919"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6" name="直接连接符 58"/>
          <p:cNvSpPr>
            <a:spLocks noChangeShapeType="1"/>
          </p:cNvSpPr>
          <p:nvPr/>
        </p:nvSpPr>
        <p:spPr bwMode="auto">
          <a:xfrm>
            <a:off x="2730870" y="5078029"/>
            <a:ext cx="1080350"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cxnSp>
        <p:nvCxnSpPr>
          <p:cNvPr id="7" name="直接连接符 62"/>
          <p:cNvCxnSpPr>
            <a:cxnSpLocks noChangeShapeType="1"/>
          </p:cNvCxnSpPr>
          <p:nvPr/>
        </p:nvCxnSpPr>
        <p:spPr bwMode="auto">
          <a:xfrm>
            <a:off x="3365473" y="3290306"/>
            <a:ext cx="1805985"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cxnSp>
      <p:sp>
        <p:nvSpPr>
          <p:cNvPr id="8" name="直接连接符 66"/>
          <p:cNvSpPr>
            <a:spLocks noChangeShapeType="1"/>
          </p:cNvSpPr>
          <p:nvPr/>
        </p:nvSpPr>
        <p:spPr bwMode="auto">
          <a:xfrm>
            <a:off x="3374998" y="4252449"/>
            <a:ext cx="1778982"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grpSp>
        <p:nvGrpSpPr>
          <p:cNvPr id="9" name="组合 38"/>
          <p:cNvGrpSpPr/>
          <p:nvPr/>
        </p:nvGrpSpPr>
        <p:grpSpPr>
          <a:xfrm>
            <a:off x="347528" y="2520821"/>
            <a:ext cx="2497422" cy="2497422"/>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1" name="椭圆 10"/>
            <p:cNvSpPr/>
            <p:nvPr/>
          </p:nvSpPr>
          <p:spPr>
            <a:xfrm>
              <a:off x="396921" y="772032"/>
              <a:ext cx="3825874" cy="3825874"/>
            </a:xfrm>
            <a:prstGeom prst="ellipse">
              <a:avLst/>
            </a:prstGeom>
            <a:gradFill>
              <a:gsLst>
                <a:gs pos="0">
                  <a:srgbClr val="6A1F5F"/>
                </a:gs>
                <a:gs pos="84000">
                  <a:schemeClr val="bg1">
                    <a:lumMod val="95000"/>
                  </a:schemeClr>
                </a:gs>
                <a:gs pos="93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2" name="椭圆 11"/>
          <p:cNvSpPr/>
          <p:nvPr/>
        </p:nvSpPr>
        <p:spPr>
          <a:xfrm>
            <a:off x="2441568" y="2344511"/>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椭圆 12"/>
          <p:cNvSpPr/>
          <p:nvPr/>
        </p:nvSpPr>
        <p:spPr>
          <a:xfrm>
            <a:off x="3029000" y="3155209"/>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椭圆 13"/>
          <p:cNvSpPr/>
          <p:nvPr/>
        </p:nvSpPr>
        <p:spPr>
          <a:xfrm>
            <a:off x="3019475" y="4080176"/>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椭圆 14"/>
          <p:cNvSpPr/>
          <p:nvPr/>
        </p:nvSpPr>
        <p:spPr>
          <a:xfrm>
            <a:off x="2412613" y="4905029"/>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6" name="组合 60"/>
          <p:cNvGrpSpPr/>
          <p:nvPr/>
        </p:nvGrpSpPr>
        <p:grpSpPr>
          <a:xfrm>
            <a:off x="3735184" y="2172308"/>
            <a:ext cx="674791" cy="674791"/>
            <a:chOff x="4144744" y="632511"/>
            <a:chExt cx="674791" cy="674791"/>
          </a:xfrm>
        </p:grpSpPr>
        <p:grpSp>
          <p:nvGrpSpPr>
            <p:cNvPr id="17" name="组合 47"/>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8" name="组合 54"/>
            <p:cNvGrpSpPr/>
            <p:nvPr/>
          </p:nvGrpSpPr>
          <p:grpSpPr bwMode="auto">
            <a:xfrm>
              <a:off x="4291856" y="741324"/>
              <a:ext cx="380564" cy="457163"/>
              <a:chOff x="0" y="0"/>
              <a:chExt cx="239649" cy="288000"/>
            </a:xfrm>
            <a:solidFill>
              <a:srgbClr val="C00000"/>
            </a:solidFill>
          </p:grpSpPr>
          <p:sp>
            <p:nvSpPr>
              <p:cNvPr id="19"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6A1F5F">
                  <a:alpha val="76000"/>
                </a:srgbClr>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sp>
            <p:nvSpPr>
              <p:cNvPr id="20"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6A1F5F">
                  <a:alpha val="83000"/>
                </a:srgbClr>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grpSp>
      </p:grpSp>
      <p:grpSp>
        <p:nvGrpSpPr>
          <p:cNvPr id="23" name="组合 61"/>
          <p:cNvGrpSpPr/>
          <p:nvPr/>
        </p:nvGrpSpPr>
        <p:grpSpPr>
          <a:xfrm>
            <a:off x="5074104" y="2952911"/>
            <a:ext cx="674791" cy="674791"/>
            <a:chOff x="5433376" y="607668"/>
            <a:chExt cx="674791" cy="674791"/>
          </a:xfrm>
        </p:grpSpPr>
        <p:grpSp>
          <p:nvGrpSpPr>
            <p:cNvPr id="24" name="组合 51"/>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7" name="椭圆 26"/>
              <p:cNvSpPr/>
              <p:nvPr/>
            </p:nvSpPr>
            <p:spPr>
              <a:xfrm>
                <a:off x="392109" y="760409"/>
                <a:ext cx="3825875"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5"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6A1F5F">
                <a:alpha val="80000"/>
              </a:srgb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28" name="组合 62"/>
          <p:cNvGrpSpPr/>
          <p:nvPr/>
        </p:nvGrpSpPr>
        <p:grpSpPr>
          <a:xfrm>
            <a:off x="5104895" y="3915779"/>
            <a:ext cx="674791" cy="674791"/>
            <a:chOff x="6312694" y="592940"/>
            <a:chExt cx="674791" cy="674791"/>
          </a:xfrm>
        </p:grpSpPr>
        <p:grpSp>
          <p:nvGrpSpPr>
            <p:cNvPr id="29" name="组合 5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0"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rgbClr val="6A1F5F">
                <a:alpha val="76000"/>
              </a:srgb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33" name="组合 63"/>
          <p:cNvGrpSpPr/>
          <p:nvPr/>
        </p:nvGrpSpPr>
        <p:grpSpPr>
          <a:xfrm>
            <a:off x="3806026" y="4740634"/>
            <a:ext cx="674791" cy="674791"/>
            <a:chOff x="7074694" y="598563"/>
            <a:chExt cx="674791" cy="674791"/>
          </a:xfrm>
        </p:grpSpPr>
        <p:grpSp>
          <p:nvGrpSpPr>
            <p:cNvPr id="34" name="组合 57"/>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5"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6A1F5F">
                <a:alpha val="68000"/>
              </a:srgbClr>
            </a:solidFill>
            <a:ln>
              <a:noFill/>
            </a:ln>
          </p:spPr>
          <p:txBody>
            <a:bodyPr lIns="121920" tIns="60960" rIns="121920" bIns="60960"/>
            <a:lstStyle/>
            <a:p>
              <a:endParaRPr lang="zh-CN" altLang="en-US" dirty="0">
                <a:ea typeface="微软雅黑" panose="020B0503020204020204" pitchFamily="34" charset="-122"/>
              </a:endParaRPr>
            </a:p>
          </p:txBody>
        </p:sp>
      </p:grpSp>
      <p:sp>
        <p:nvSpPr>
          <p:cNvPr id="38" name="空心弧 40"/>
          <p:cNvSpPr>
            <a:spLocks noChangeArrowheads="1"/>
          </p:cNvSpPr>
          <p:nvPr/>
        </p:nvSpPr>
        <p:spPr bwMode="auto">
          <a:xfrm rot="5400000">
            <a:off x="239429" y="2280526"/>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rgbClr val="6A1F5F">
              <a:alpha val="61000"/>
            </a:srgbClr>
          </a:solidFill>
          <a:ln>
            <a:noFill/>
          </a:ln>
        </p:spPr>
        <p:txBody>
          <a:bodyPr lIns="68573" tIns="34287" rIns="68573" bIns="34287" anchor="ctr"/>
          <a:lstStyle/>
          <a:p>
            <a:endParaRPr lang="zh-CN" altLang="en-US" dirty="0">
              <a:ea typeface="微软雅黑" panose="020B0503020204020204" pitchFamily="34" charset="-122"/>
            </a:endParaRPr>
          </a:p>
        </p:txBody>
      </p:sp>
      <p:sp>
        <p:nvSpPr>
          <p:cNvPr id="39" name="文本框 38"/>
          <p:cNvSpPr txBox="1"/>
          <p:nvPr/>
        </p:nvSpPr>
        <p:spPr>
          <a:xfrm>
            <a:off x="668479" y="3375517"/>
            <a:ext cx="1855520" cy="584775"/>
          </a:xfrm>
          <a:prstGeom prst="rect">
            <a:avLst/>
          </a:prstGeom>
          <a:noFill/>
        </p:spPr>
        <p:txBody>
          <a:bodyPr wrap="square" rtlCol="0">
            <a:spAutoFit/>
          </a:bodyPr>
          <a:lstStyle/>
          <a:p>
            <a:r>
              <a:rPr kumimoji="1" lang="zh-CN" altLang="en-US" sz="3200" b="1" dirty="0" smtClean="0">
                <a:solidFill>
                  <a:srgbClr val="6A1F5F"/>
                </a:solidFill>
                <a:latin typeface="STKaiti" charset="-122"/>
                <a:ea typeface="STKaiti" charset="-122"/>
                <a:cs typeface="STKaiti" charset="-122"/>
              </a:rPr>
              <a:t>阶级意识</a:t>
            </a:r>
            <a:endParaRPr kumimoji="1" lang="zh-CN" altLang="en-US" sz="3200" b="1" dirty="0">
              <a:solidFill>
                <a:srgbClr val="6A1F5F"/>
              </a:solidFill>
              <a:latin typeface="STKaiti" charset="-122"/>
              <a:ea typeface="STKaiti" charset="-122"/>
              <a:cs typeface="STKaiti" charset="-122"/>
            </a:endParaRPr>
          </a:p>
        </p:txBody>
      </p:sp>
      <p:sp>
        <p:nvSpPr>
          <p:cNvPr id="40" name="文本框 39"/>
          <p:cNvSpPr txBox="1"/>
          <p:nvPr/>
        </p:nvSpPr>
        <p:spPr>
          <a:xfrm>
            <a:off x="4480817" y="2229490"/>
            <a:ext cx="7038249" cy="387798"/>
          </a:xfrm>
          <a:prstGeom prst="rect">
            <a:avLst/>
          </a:prstGeom>
          <a:noFill/>
          <a:ln>
            <a:noFill/>
          </a:ln>
        </p:spPr>
        <p:txBody>
          <a:bodyPr wrap="square" rtlCol="0">
            <a:spAutoFit/>
          </a:bodyPr>
          <a:lstStyle/>
          <a:p>
            <a:pPr>
              <a:lnSpc>
                <a:spcPct val="80000"/>
              </a:lnSpc>
            </a:pPr>
            <a:r>
              <a:rPr lang="zh-CN" altLang="en-US" sz="2400" dirty="0" smtClean="0">
                <a:solidFill>
                  <a:schemeClr val="bg2">
                    <a:lumMod val="25000"/>
                  </a:schemeClr>
                </a:solidFill>
                <a:latin typeface="Kaiti SC" charset="-122"/>
                <a:ea typeface="Kaiti SC" charset="-122"/>
                <a:cs typeface="Kaiti SC" charset="-122"/>
              </a:rPr>
              <a:t>实践中形成；</a:t>
            </a:r>
            <a:endParaRPr lang="en-US" altLang="zh-CN" sz="2400" dirty="0">
              <a:solidFill>
                <a:schemeClr val="bg2">
                  <a:lumMod val="25000"/>
                </a:schemeClr>
              </a:solidFill>
              <a:latin typeface="Kaiti SC" charset="-122"/>
              <a:ea typeface="Kaiti SC" charset="-122"/>
              <a:cs typeface="Kaiti SC" charset="-122"/>
            </a:endParaRPr>
          </a:p>
        </p:txBody>
      </p:sp>
      <p:sp>
        <p:nvSpPr>
          <p:cNvPr id="41" name="文本框 40"/>
          <p:cNvSpPr txBox="1"/>
          <p:nvPr/>
        </p:nvSpPr>
        <p:spPr>
          <a:xfrm>
            <a:off x="5816156" y="3093521"/>
            <a:ext cx="6076078" cy="683264"/>
          </a:xfrm>
          <a:prstGeom prst="rect">
            <a:avLst/>
          </a:prstGeom>
          <a:noFill/>
        </p:spPr>
        <p:txBody>
          <a:bodyPr wrap="square" rtlCol="0">
            <a:spAutoFit/>
          </a:bodyPr>
          <a:lstStyle/>
          <a:p>
            <a:pPr>
              <a:lnSpc>
                <a:spcPct val="80000"/>
              </a:lnSpc>
            </a:pPr>
            <a:r>
              <a:rPr lang="zh-CN" altLang="en-US" sz="2400" dirty="0">
                <a:solidFill>
                  <a:schemeClr val="bg2">
                    <a:lumMod val="25000"/>
                  </a:schemeClr>
                </a:solidFill>
                <a:latin typeface="Kaiti SC" charset="-122"/>
                <a:ea typeface="Kaiti SC" charset="-122"/>
                <a:cs typeface="Kaiti SC" charset="-122"/>
              </a:rPr>
              <a:t>理论的传播与影响：没有革命的理论就没有革命的行动；</a:t>
            </a:r>
          </a:p>
        </p:txBody>
      </p:sp>
      <p:sp>
        <p:nvSpPr>
          <p:cNvPr id="42" name="文本框 41"/>
          <p:cNvSpPr txBox="1"/>
          <p:nvPr/>
        </p:nvSpPr>
        <p:spPr>
          <a:xfrm>
            <a:off x="5883418" y="4109629"/>
            <a:ext cx="5941554" cy="781752"/>
          </a:xfrm>
          <a:prstGeom prst="rect">
            <a:avLst/>
          </a:prstGeom>
          <a:noFill/>
        </p:spPr>
        <p:txBody>
          <a:bodyPr wrap="square" rtlCol="0">
            <a:spAutoFit/>
          </a:bodyPr>
          <a:lstStyle/>
          <a:p>
            <a:pPr>
              <a:lnSpc>
                <a:spcPct val="80000"/>
              </a:lnSpc>
            </a:pPr>
            <a:r>
              <a:rPr lang="zh-CN" altLang="en-US" sz="2400" dirty="0">
                <a:solidFill>
                  <a:schemeClr val="bg2">
                    <a:lumMod val="25000"/>
                  </a:schemeClr>
                </a:solidFill>
                <a:latin typeface="Kaiti SC" charset="-122"/>
                <a:ea typeface="Kaiti SC" charset="-122"/>
                <a:cs typeface="Kaiti SC" charset="-122"/>
              </a:rPr>
              <a:t>政党组织与领导：</a:t>
            </a:r>
            <a:r>
              <a:rPr lang="zh-CN" altLang="en-US" sz="2800" dirty="0">
                <a:solidFill>
                  <a:srgbClr val="5B1A56"/>
                </a:solidFill>
                <a:latin typeface="Kaiti SC" charset="-122"/>
                <a:ea typeface="Kaiti SC" charset="-122"/>
                <a:cs typeface="Kaiti SC" charset="-122"/>
              </a:rPr>
              <a:t>给我们一个革命家组织，我们就能把俄国翻转过来；</a:t>
            </a:r>
            <a:endParaRPr lang="en-US" altLang="zh-CN" sz="2800" dirty="0">
              <a:solidFill>
                <a:srgbClr val="5B1A56"/>
              </a:solidFill>
              <a:latin typeface="Kaiti SC" charset="-122"/>
              <a:ea typeface="Kaiti SC" charset="-122"/>
              <a:cs typeface="Kaiti SC" charset="-122"/>
            </a:endParaRPr>
          </a:p>
        </p:txBody>
      </p:sp>
      <p:sp>
        <p:nvSpPr>
          <p:cNvPr id="43" name="文本框 42"/>
          <p:cNvSpPr txBox="1"/>
          <p:nvPr/>
        </p:nvSpPr>
        <p:spPr>
          <a:xfrm>
            <a:off x="4600520" y="5060588"/>
            <a:ext cx="7016402" cy="387798"/>
          </a:xfrm>
          <a:prstGeom prst="rect">
            <a:avLst/>
          </a:prstGeom>
          <a:noFill/>
        </p:spPr>
        <p:txBody>
          <a:bodyPr wrap="square" rtlCol="0">
            <a:spAutoFit/>
          </a:bodyPr>
          <a:lstStyle/>
          <a:p>
            <a:pPr>
              <a:lnSpc>
                <a:spcPct val="80000"/>
              </a:lnSpc>
            </a:pPr>
            <a:r>
              <a:rPr lang="zh-CN" altLang="en-US" sz="2400" dirty="0">
                <a:solidFill>
                  <a:schemeClr val="bg2">
                    <a:lumMod val="25000"/>
                  </a:schemeClr>
                </a:solidFill>
                <a:latin typeface="Kaiti SC" charset="-122"/>
                <a:ea typeface="Kaiti SC" charset="-122"/>
                <a:cs typeface="Kaiti SC" charset="-122"/>
              </a:rPr>
              <a:t>无产阶级的历史使命（对物化社会的扬弃</a:t>
            </a:r>
            <a:r>
              <a:rPr lang="zh-CN" altLang="en-US" sz="2400" dirty="0" smtClean="0">
                <a:solidFill>
                  <a:schemeClr val="bg2">
                    <a:lumMod val="25000"/>
                  </a:schemeClr>
                </a:solidFill>
                <a:latin typeface="Kaiti SC" charset="-122"/>
                <a:ea typeface="Kaiti SC" charset="-122"/>
                <a:cs typeface="Kaiti SC" charset="-122"/>
              </a:rPr>
              <a:t>）；</a:t>
            </a:r>
            <a:endParaRPr lang="zh-CN" altLang="en-US" sz="2400" dirty="0">
              <a:solidFill>
                <a:schemeClr val="bg2">
                  <a:lumMod val="25000"/>
                </a:schemeClr>
              </a:solidFill>
              <a:latin typeface="Kaiti SC" charset="-122"/>
              <a:ea typeface="Kaiti SC" charset="-122"/>
              <a:cs typeface="Kaiti SC" charset="-122"/>
            </a:endParaRPr>
          </a:p>
        </p:txBody>
      </p:sp>
    </p:spTree>
    <p:extLst>
      <p:ext uri="{BB962C8B-B14F-4D97-AF65-F5344CB8AC3E}">
        <p14:creationId xmlns:p14="http://schemas.microsoft.com/office/powerpoint/2010/main" val="19200348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0203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阶级之间的关系：</a:t>
            </a:r>
            <a:r>
              <a:rPr kumimoji="1" lang="zh-CN" altLang="en-US" sz="3200" b="1" smtClean="0">
                <a:latin typeface="Kaiti SC" charset="-122"/>
                <a:ea typeface="Kaiti SC" charset="-122"/>
                <a:cs typeface="Kaiti SC" charset="-122"/>
              </a:rPr>
              <a:t>斗争与对抗</a:t>
            </a:r>
            <a:endParaRPr kumimoji="1" lang="zh-CN" altLang="en-US" sz="3200" b="1" dirty="0">
              <a:latin typeface="Kaiti SC" charset="-122"/>
              <a:ea typeface="Kaiti SC" charset="-122"/>
              <a:cs typeface="Kaiti SC" charset="-122"/>
            </a:endParaRPr>
          </a:p>
        </p:txBody>
      </p:sp>
      <p:sp>
        <p:nvSpPr>
          <p:cNvPr id="5" name="矩形 4"/>
          <p:cNvSpPr>
            <a:spLocks noChangeArrowheads="1"/>
          </p:cNvSpPr>
          <p:nvPr/>
        </p:nvSpPr>
        <p:spPr bwMode="auto">
          <a:xfrm>
            <a:off x="0" y="1513665"/>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2" name="矩形 1"/>
          <p:cNvSpPr/>
          <p:nvPr/>
        </p:nvSpPr>
        <p:spPr>
          <a:xfrm>
            <a:off x="3696429" y="929080"/>
            <a:ext cx="4801314" cy="452432"/>
          </a:xfrm>
          <a:prstGeom prst="rect">
            <a:avLst/>
          </a:prstGeom>
        </p:spPr>
        <p:txBody>
          <a:bodyPr wrap="none">
            <a:spAutoFit/>
          </a:bodyPr>
          <a:lstStyle/>
          <a:p>
            <a:pPr>
              <a:lnSpc>
                <a:spcPct val="130000"/>
              </a:lnSpc>
              <a:buClr>
                <a:schemeClr val="hlink"/>
              </a:buClr>
            </a:pPr>
            <a:r>
              <a:rPr lang="zh-CN" altLang="en-US" b="1" dirty="0" smtClean="0">
                <a:latin typeface="Heiti SC Light" charset="-122"/>
                <a:ea typeface="Heiti SC Light" charset="-122"/>
                <a:cs typeface="Heiti SC Light" charset="-122"/>
              </a:rPr>
              <a:t>至今一切人类社会的历史都是阶级斗争的历史</a:t>
            </a:r>
            <a:endParaRPr lang="en-US" altLang="zh-CN" b="1" dirty="0">
              <a:latin typeface="Heiti SC Light" charset="-122"/>
              <a:ea typeface="Heiti SC Light" charset="-122"/>
              <a:cs typeface="Heiti SC Light" charset="-122"/>
            </a:endParaRPr>
          </a:p>
        </p:txBody>
      </p:sp>
      <p:grpSp>
        <p:nvGrpSpPr>
          <p:cNvPr id="8" name="组合 59"/>
          <p:cNvGrpSpPr/>
          <p:nvPr/>
        </p:nvGrpSpPr>
        <p:grpSpPr>
          <a:xfrm>
            <a:off x="1893220" y="2132665"/>
            <a:ext cx="8573985" cy="3139979"/>
            <a:chOff x="1264428" y="1152525"/>
            <a:chExt cx="6847285" cy="2795588"/>
          </a:xfrm>
        </p:grpSpPr>
        <p:sp>
          <p:nvSpPr>
            <p:cNvPr id="9" name="圆角矩形 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0" name="圆角矩形 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1" name="Rectangle 3"/>
          <p:cNvSpPr>
            <a:spLocks noChangeArrowheads="1"/>
          </p:cNvSpPr>
          <p:nvPr/>
        </p:nvSpPr>
        <p:spPr bwMode="auto">
          <a:xfrm>
            <a:off x="2275209" y="3006744"/>
            <a:ext cx="7620000" cy="19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2"/>
              </a:buClr>
              <a:buSzPct val="65000"/>
              <a:buFont typeface="Wingdings" charset="2"/>
              <a:buChar char="n"/>
              <a:defRPr sz="3200">
                <a:solidFill>
                  <a:schemeClr val="tx1"/>
                </a:solidFill>
                <a:latin typeface="Times New Roman" charset="0"/>
                <a:ea typeface="宋体" charset="0"/>
              </a:defRPr>
            </a:lvl1pPr>
            <a:lvl2pPr marL="742950" indent="-285750" eaLnBrk="0" hangingPunct="0">
              <a:spcBef>
                <a:spcPct val="20000"/>
              </a:spcBef>
              <a:buClr>
                <a:schemeClr val="tx2"/>
              </a:buClr>
              <a:buSzPct val="65000"/>
              <a:buFont typeface="Wingdings" charset="2"/>
              <a:buChar char="p"/>
              <a:defRPr sz="2800">
                <a:solidFill>
                  <a:schemeClr val="tx1"/>
                </a:solidFill>
                <a:latin typeface="Times New Roman" charset="0"/>
                <a:ea typeface="宋体" charset="0"/>
              </a:defRPr>
            </a:lvl2pPr>
            <a:lvl3pPr marL="1143000" indent="-228600" eaLnBrk="0" hangingPunct="0">
              <a:spcBef>
                <a:spcPct val="20000"/>
              </a:spcBef>
              <a:buClr>
                <a:schemeClr val="tx2"/>
              </a:buClr>
              <a:buSzPct val="65000"/>
              <a:buFont typeface="Wingdings" charset="2"/>
              <a:buChar char="n"/>
              <a:defRPr sz="2400">
                <a:solidFill>
                  <a:schemeClr val="tx1"/>
                </a:solidFill>
                <a:latin typeface="Times New Roman" charset="0"/>
                <a:ea typeface="宋体" charset="0"/>
              </a:defRPr>
            </a:lvl3pPr>
            <a:lvl4pPr marL="1600200" indent="-228600" eaLnBrk="0" hangingPunct="0">
              <a:spcBef>
                <a:spcPct val="20000"/>
              </a:spcBef>
              <a:buClr>
                <a:schemeClr val="tx2"/>
              </a:buClr>
              <a:buSzPct val="65000"/>
              <a:buFont typeface="Wingdings" charset="2"/>
              <a:buChar char="p"/>
              <a:defRPr sz="2000">
                <a:solidFill>
                  <a:schemeClr val="tx1"/>
                </a:solidFill>
                <a:latin typeface="Times New Roman" charset="0"/>
                <a:ea typeface="宋体" charset="0"/>
              </a:defRPr>
            </a:lvl4pPr>
            <a:lvl5pPr marL="2057400" indent="-228600" eaLnBrk="0" hangingPunct="0">
              <a:spcBef>
                <a:spcPct val="20000"/>
              </a:spcBef>
              <a:buClr>
                <a:schemeClr val="tx2"/>
              </a:buClr>
              <a:buSzPct val="65000"/>
              <a:buFont typeface="Wingdings" charset="2"/>
              <a:buChar char="n"/>
              <a:defRPr sz="2000">
                <a:solidFill>
                  <a:schemeClr val="tx1"/>
                </a:solidFill>
                <a:latin typeface="Times New Roman" charset="0"/>
                <a:ea typeface="宋体" charset="0"/>
              </a:defRPr>
            </a:lvl5pPr>
            <a:lvl6pPr marL="25146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6pPr>
            <a:lvl7pPr marL="29718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7pPr>
            <a:lvl8pPr marL="34290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8pPr>
            <a:lvl9pPr marL="38862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9pPr>
          </a:lstStyle>
          <a:p>
            <a:pPr algn="just" eaLnBrk="1" hangingPunct="1">
              <a:lnSpc>
                <a:spcPct val="130000"/>
              </a:lnSpc>
              <a:buClr>
                <a:srgbClr val="5B1A56"/>
              </a:buClr>
              <a:buSzTx/>
              <a:buFont typeface="HiraginoSans-W3" charset="-128"/>
              <a:buChar char="❖"/>
            </a:pPr>
            <a:r>
              <a:rPr lang="zh-CN" altLang="en-US" sz="2000" dirty="0" smtClean="0">
                <a:latin typeface="Heiti SC Light" charset="-122"/>
                <a:ea typeface="Heiti SC Light" charset="-122"/>
                <a:cs typeface="Heiti SC Light" charset="-122"/>
              </a:rPr>
              <a:t>剥削</a:t>
            </a:r>
            <a:r>
              <a:rPr lang="zh-CN" altLang="en-US" sz="2000" dirty="0">
                <a:latin typeface="Heiti SC Light" charset="-122"/>
                <a:ea typeface="Heiti SC Light" charset="-122"/>
                <a:cs typeface="Heiti SC Light" charset="-122"/>
              </a:rPr>
              <a:t>：工厂主、房东、小店主、当铺</a:t>
            </a:r>
            <a:r>
              <a:rPr lang="zh-CN" altLang="en-US" sz="2000" dirty="0" smtClean="0">
                <a:latin typeface="Heiti SC Light" charset="-122"/>
                <a:ea typeface="Heiti SC Light" charset="-122"/>
                <a:cs typeface="Heiti SC Light" charset="-122"/>
              </a:rPr>
              <a:t>老板；</a:t>
            </a:r>
          </a:p>
          <a:p>
            <a:pPr algn="just" eaLnBrk="1" hangingPunct="1">
              <a:lnSpc>
                <a:spcPct val="130000"/>
              </a:lnSpc>
              <a:buClr>
                <a:srgbClr val="5B1A56"/>
              </a:buClr>
              <a:buSzTx/>
              <a:buFont typeface="HiraginoSans-W3" charset="-128"/>
              <a:buChar char="❖"/>
            </a:pPr>
            <a:r>
              <a:rPr lang="zh-CN" altLang="en-US" sz="2000" dirty="0" smtClean="0">
                <a:latin typeface="Heiti SC Light" charset="-122"/>
                <a:ea typeface="Heiti SC Light" charset="-122"/>
                <a:cs typeface="Heiti SC Light" charset="-122"/>
              </a:rPr>
              <a:t>斗争</a:t>
            </a:r>
            <a:r>
              <a:rPr lang="zh-CN" altLang="en-US" sz="2000" dirty="0">
                <a:latin typeface="Heiti SC Light" charset="-122"/>
                <a:ea typeface="Heiti SC Light" charset="-122"/>
                <a:cs typeface="Heiti SC Light" charset="-122"/>
              </a:rPr>
              <a:t>：从个体到组织、从自发到</a:t>
            </a:r>
            <a:r>
              <a:rPr lang="zh-CN" altLang="en-US" sz="2000" dirty="0" smtClean="0">
                <a:latin typeface="Heiti SC Light" charset="-122"/>
                <a:ea typeface="Heiti SC Light" charset="-122"/>
                <a:cs typeface="Heiti SC Light" charset="-122"/>
              </a:rPr>
              <a:t>自觉；</a:t>
            </a:r>
          </a:p>
          <a:p>
            <a:pPr algn="just" eaLnBrk="1" hangingPunct="1">
              <a:lnSpc>
                <a:spcPct val="130000"/>
              </a:lnSpc>
              <a:buClr>
                <a:srgbClr val="5B1A56"/>
              </a:buClr>
              <a:buSzTx/>
              <a:buFont typeface="HiraginoSans-W3" charset="-128"/>
              <a:buChar char="❖"/>
            </a:pPr>
            <a:r>
              <a:rPr lang="zh-CN" altLang="en-US" sz="2000" dirty="0" smtClean="0">
                <a:latin typeface="Heiti SC Light" charset="-122"/>
                <a:ea typeface="Heiti SC Light" charset="-122"/>
                <a:cs typeface="Heiti SC Light" charset="-122"/>
              </a:rPr>
              <a:t>革命</a:t>
            </a:r>
            <a:r>
              <a:rPr lang="zh-CN" altLang="en-US" sz="2000" dirty="0">
                <a:latin typeface="Heiti SC Light" charset="-122"/>
                <a:ea typeface="Heiti SC Light" charset="-122"/>
                <a:cs typeface="Heiti SC Light" charset="-122"/>
              </a:rPr>
              <a:t>：阶级矛盾和社会矛盾激化的产物、一个阶级推翻另一个</a:t>
            </a:r>
            <a:r>
              <a:rPr lang="zh-CN" altLang="en-US" sz="2000" dirty="0" smtClean="0">
                <a:latin typeface="Heiti SC Light" charset="-122"/>
                <a:ea typeface="Heiti SC Light" charset="-122"/>
                <a:cs typeface="Heiti SC Light" charset="-122"/>
              </a:rPr>
              <a:t>阶级爆裂</a:t>
            </a:r>
            <a:r>
              <a:rPr lang="zh-CN" altLang="en-US" sz="2000" dirty="0">
                <a:latin typeface="Heiti SC Light" charset="-122"/>
                <a:ea typeface="Heiti SC Light" charset="-122"/>
                <a:cs typeface="Heiti SC Light" charset="-122"/>
              </a:rPr>
              <a:t>的行动、政治的最高</a:t>
            </a:r>
            <a:r>
              <a:rPr lang="zh-CN" altLang="en-US" sz="2000" dirty="0" smtClean="0">
                <a:latin typeface="Heiti SC Light" charset="-122"/>
                <a:ea typeface="Heiti SC Light" charset="-122"/>
                <a:cs typeface="Heiti SC Light" charset="-122"/>
              </a:rPr>
              <a:t>行动；</a:t>
            </a:r>
            <a:r>
              <a:rPr lang="zh-CN" altLang="en-US" sz="2000" dirty="0" smtClean="0">
                <a:solidFill>
                  <a:schemeClr val="bg1"/>
                </a:solidFill>
                <a:latin typeface="Heiti SC Light" charset="-122"/>
                <a:ea typeface="Heiti SC Light" charset="-122"/>
                <a:cs typeface="Heiti SC Light" charset="-122"/>
              </a:rPr>
              <a:t>  </a:t>
            </a:r>
            <a:endParaRPr lang="zh-CN" altLang="en-US" sz="2000" dirty="0">
              <a:latin typeface="Heiti SC Light" charset="-122"/>
              <a:ea typeface="Heiti SC Light" charset="-122"/>
              <a:cs typeface="Heiti SC Light" charset="-122"/>
            </a:endParaRPr>
          </a:p>
          <a:p>
            <a:pPr eaLnBrk="1" hangingPunct="1">
              <a:lnSpc>
                <a:spcPct val="130000"/>
              </a:lnSpc>
              <a:buClr>
                <a:schemeClr val="hlink"/>
              </a:buClr>
              <a:buSzTx/>
              <a:buFont typeface="Wingdings" charset="2"/>
              <a:buNone/>
            </a:pPr>
            <a:r>
              <a:rPr lang="zh-CN" altLang="en-US" sz="3600" dirty="0">
                <a:solidFill>
                  <a:schemeClr val="bg1"/>
                </a:solidFill>
                <a:latin typeface="仿宋_GB2312" charset="0"/>
                <a:ea typeface="仿宋_GB2312" charset="0"/>
              </a:rPr>
              <a:t>    </a:t>
            </a:r>
            <a:endParaRPr lang="zh-CN" altLang="en-US" dirty="0">
              <a:latin typeface="Arial" charset="0"/>
            </a:endParaRPr>
          </a:p>
        </p:txBody>
      </p:sp>
      <p:sp>
        <p:nvSpPr>
          <p:cNvPr id="12" name="矩形 11"/>
          <p:cNvSpPr/>
          <p:nvPr/>
        </p:nvSpPr>
        <p:spPr>
          <a:xfrm>
            <a:off x="2275209" y="2444490"/>
            <a:ext cx="4339650" cy="452432"/>
          </a:xfrm>
          <a:prstGeom prst="rect">
            <a:avLst/>
          </a:prstGeom>
        </p:spPr>
        <p:txBody>
          <a:bodyPr wrap="none">
            <a:spAutoFit/>
          </a:bodyPr>
          <a:lstStyle/>
          <a:p>
            <a:pPr>
              <a:lnSpc>
                <a:spcPct val="130000"/>
              </a:lnSpc>
              <a:buClr>
                <a:schemeClr val="hlink"/>
              </a:buClr>
            </a:pPr>
            <a:r>
              <a:rPr lang="zh-CN" altLang="en-US" b="1" dirty="0" smtClean="0">
                <a:latin typeface="Heiti SC Light" charset="-122"/>
                <a:ea typeface="Heiti SC Light" charset="-122"/>
                <a:cs typeface="Heiti SC Light" charset="-122"/>
              </a:rPr>
              <a:t>资产阶级与无产阶级：</a:t>
            </a:r>
            <a:r>
              <a:rPr lang="zh-CN" altLang="en-US" b="1" dirty="0" smtClean="0">
                <a:solidFill>
                  <a:srgbClr val="5B1A56"/>
                </a:solidFill>
                <a:latin typeface="Heiti SC Light" charset="-122"/>
                <a:ea typeface="Heiti SC Light" charset="-122"/>
                <a:cs typeface="Heiti SC Light" charset="-122"/>
              </a:rPr>
              <a:t>剥削、斗争、革命</a:t>
            </a:r>
            <a:endParaRPr lang="en-US" altLang="zh-CN" b="1" dirty="0">
              <a:solidFill>
                <a:srgbClr val="5B1A56"/>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20878575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Rot="1" noChangeArrowheads="1"/>
          </p:cNvSpPr>
          <p:nvPr>
            <p:ph type="body" idx="4294967295"/>
          </p:nvPr>
        </p:nvSpPr>
        <p:spPr>
          <a:xfrm>
            <a:off x="1246379" y="1927127"/>
            <a:ext cx="9690618" cy="3635262"/>
          </a:xfrm>
        </p:spPr>
        <p:txBody>
          <a:bodyPr>
            <a:normAutofit/>
          </a:bodyPr>
          <a:lstStyle/>
          <a:p>
            <a:pPr algn="just" eaLnBrk="1" hangingPunct="1">
              <a:lnSpc>
                <a:spcPts val="3000"/>
              </a:lnSpc>
              <a:spcBef>
                <a:spcPts val="0"/>
              </a:spcBef>
            </a:pPr>
            <a:r>
              <a:rPr lang="zh-CN" altLang="en-US" sz="2400" dirty="0">
                <a:latin typeface="Kaiti SC" charset="-122"/>
                <a:ea typeface="Kaiti SC" charset="-122"/>
                <a:cs typeface="Kaiti SC" charset="-122"/>
              </a:rPr>
              <a:t>共产党人不屑于隐瞒自己的观点。他们公开宣布：他们的目的只有用暴力推翻全部现存的社会制度才能达到。让统治阶级在共产主义革命面前发抖吧。无产者在这个革命中失去的只是锁链。他们获得的将是整个世界。《共产党宣言》</a:t>
            </a:r>
            <a:r>
              <a:rPr lang="zh-CN" altLang="en-US" sz="2400" dirty="0">
                <a:solidFill>
                  <a:schemeClr val="bg1"/>
                </a:solidFill>
                <a:latin typeface="Kaiti SC" charset="-122"/>
                <a:ea typeface="Kaiti SC" charset="-122"/>
                <a:cs typeface="Kaiti SC" charset="-122"/>
              </a:rPr>
              <a:t> </a:t>
            </a:r>
            <a:endParaRPr lang="zh-CN" altLang="en-US" sz="2400" dirty="0" smtClean="0">
              <a:solidFill>
                <a:schemeClr val="bg1"/>
              </a:solidFill>
              <a:latin typeface="Kaiti SC" charset="-122"/>
              <a:ea typeface="Kaiti SC" charset="-122"/>
              <a:cs typeface="Kaiti SC" charset="-122"/>
            </a:endParaRPr>
          </a:p>
          <a:p>
            <a:pPr algn="just" eaLnBrk="1" hangingPunct="1">
              <a:lnSpc>
                <a:spcPts val="3000"/>
              </a:lnSpc>
              <a:spcBef>
                <a:spcPts val="0"/>
              </a:spcBef>
            </a:pPr>
            <a:endParaRPr lang="zh-CN" altLang="en-US" sz="2400" dirty="0">
              <a:solidFill>
                <a:schemeClr val="bg1"/>
              </a:solidFill>
              <a:latin typeface="Kaiti SC" charset="-122"/>
              <a:ea typeface="Kaiti SC" charset="-122"/>
              <a:cs typeface="Kaiti SC" charset="-122"/>
            </a:endParaRPr>
          </a:p>
          <a:p>
            <a:pPr algn="just" eaLnBrk="1" hangingPunct="1">
              <a:lnSpc>
                <a:spcPts val="3000"/>
              </a:lnSpc>
              <a:spcBef>
                <a:spcPts val="0"/>
              </a:spcBef>
            </a:pPr>
            <a:r>
              <a:rPr lang="zh-CN" altLang="en-US" sz="2400" dirty="0">
                <a:latin typeface="Kaiti SC" charset="-122"/>
                <a:ea typeface="Kaiti SC" charset="-122"/>
                <a:cs typeface="Kaiti SC" charset="-122"/>
              </a:rPr>
              <a:t>“革命不是请客吃饭，不是做文章，不是绘画绣花，不能那样雅致，那样从容不迫，文质彬彬，那样温良恭俭让。革命是暴动，是一个阶级推翻一个阶级的暴烈的行动。”</a:t>
            </a:r>
            <a:r>
              <a:rPr lang="en-US" altLang="zh-CN" sz="2400" dirty="0">
                <a:latin typeface="Kaiti SC" charset="-122"/>
                <a:ea typeface="Kaiti SC" charset="-122"/>
                <a:cs typeface="Kaiti SC" charset="-122"/>
              </a:rPr>
              <a:t>《</a:t>
            </a:r>
            <a:r>
              <a:rPr lang="zh-CN" altLang="en-US" sz="2400" dirty="0">
                <a:latin typeface="Kaiti SC" charset="-122"/>
                <a:ea typeface="Kaiti SC" charset="-122"/>
                <a:cs typeface="Kaiti SC" charset="-122"/>
              </a:rPr>
              <a:t>湖南农民运动考察</a:t>
            </a:r>
            <a:r>
              <a:rPr lang="zh-CN" altLang="en-US" sz="2400" dirty="0" smtClean="0">
                <a:latin typeface="Kaiti SC" charset="-122"/>
                <a:ea typeface="Kaiti SC" charset="-122"/>
                <a:cs typeface="Kaiti SC" charset="-122"/>
              </a:rPr>
              <a:t>报告</a:t>
            </a:r>
            <a:r>
              <a:rPr lang="en-US" altLang="zh-CN" sz="2400" dirty="0" smtClean="0">
                <a:latin typeface="Kaiti SC" charset="-122"/>
                <a:ea typeface="Kaiti SC" charset="-122"/>
                <a:cs typeface="Kaiti SC" charset="-122"/>
              </a:rPr>
              <a:t>》</a:t>
            </a:r>
            <a:endParaRPr lang="zh-CN" altLang="en-US" sz="2400" dirty="0">
              <a:latin typeface="Kaiti SC" charset="-122"/>
              <a:ea typeface="Kaiti SC" charset="-122"/>
              <a:cs typeface="Kaiti SC" charset="-122"/>
            </a:endParaRPr>
          </a:p>
        </p:txBody>
      </p:sp>
      <p:sp>
        <p:nvSpPr>
          <p:cNvPr id="4" name="五边形 3"/>
          <p:cNvSpPr/>
          <p:nvPr/>
        </p:nvSpPr>
        <p:spPr>
          <a:xfrm>
            <a:off x="0" y="0"/>
            <a:ext cx="590203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阶级之间的关系：</a:t>
            </a:r>
            <a:r>
              <a:rPr kumimoji="1" lang="zh-CN" altLang="en-US" sz="3200" b="1" smtClean="0">
                <a:latin typeface="Kaiti SC" charset="-122"/>
                <a:ea typeface="Kaiti SC" charset="-122"/>
                <a:cs typeface="Kaiti SC" charset="-122"/>
              </a:rPr>
              <a:t>斗争与对抗</a:t>
            </a:r>
            <a:endParaRPr kumimoji="1" lang="zh-CN" altLang="en-US" sz="3200" b="1" dirty="0">
              <a:latin typeface="Kaiti SC" charset="-122"/>
              <a:ea typeface="Kaiti SC" charset="-122"/>
              <a:cs typeface="Kaiti SC" charset="-122"/>
            </a:endParaRPr>
          </a:p>
        </p:txBody>
      </p:sp>
      <p:sp>
        <p:nvSpPr>
          <p:cNvPr id="5" name="矩形 4"/>
          <p:cNvSpPr/>
          <p:nvPr/>
        </p:nvSpPr>
        <p:spPr>
          <a:xfrm>
            <a:off x="949321" y="1757548"/>
            <a:ext cx="10284735" cy="3562598"/>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extLst>
      <p:ext uri="{BB962C8B-B14F-4D97-AF65-F5344CB8AC3E}">
        <p14:creationId xmlns:p14="http://schemas.microsoft.com/office/powerpoint/2010/main" val="7396895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90203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阶级之间的关系：</a:t>
            </a:r>
            <a:r>
              <a:rPr kumimoji="1" lang="zh-CN" altLang="en-US" sz="3200" b="1" smtClean="0">
                <a:latin typeface="Kaiti SC" charset="-122"/>
                <a:ea typeface="Kaiti SC" charset="-122"/>
                <a:cs typeface="Kaiti SC" charset="-122"/>
              </a:rPr>
              <a:t>斗争与对抗</a:t>
            </a:r>
            <a:endParaRPr kumimoji="1" lang="zh-CN" altLang="en-US" sz="3200" b="1" dirty="0">
              <a:latin typeface="Kaiti SC" charset="-122"/>
              <a:ea typeface="Kaiti SC" charset="-122"/>
              <a:cs typeface="Kaiti SC" charset="-122"/>
            </a:endParaRPr>
          </a:p>
        </p:txBody>
      </p:sp>
      <p:pic>
        <p:nvPicPr>
          <p:cNvPr id="5" name="Picture 5" descr="十月革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746" y="1565848"/>
            <a:ext cx="3718099" cy="2778146"/>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辛亥革命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853" y="3826205"/>
            <a:ext cx="4224571" cy="278857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7782249" y="5670927"/>
            <a:ext cx="17160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charset="2"/>
              <a:buChar char="n"/>
              <a:defRPr sz="3200">
                <a:solidFill>
                  <a:schemeClr val="tx1"/>
                </a:solidFill>
                <a:latin typeface="Times New Roman" charset="0"/>
                <a:ea typeface="宋体" charset="0"/>
              </a:defRPr>
            </a:lvl1pPr>
            <a:lvl2pPr marL="742950" indent="-285750" eaLnBrk="0" hangingPunct="0">
              <a:spcBef>
                <a:spcPct val="20000"/>
              </a:spcBef>
              <a:buClr>
                <a:schemeClr val="tx2"/>
              </a:buClr>
              <a:buSzPct val="65000"/>
              <a:buFont typeface="Wingdings" charset="2"/>
              <a:buChar char="p"/>
              <a:defRPr sz="2800">
                <a:solidFill>
                  <a:schemeClr val="tx1"/>
                </a:solidFill>
                <a:latin typeface="Times New Roman" charset="0"/>
                <a:ea typeface="宋体" charset="0"/>
              </a:defRPr>
            </a:lvl2pPr>
            <a:lvl3pPr marL="1143000" indent="-228600" eaLnBrk="0" hangingPunct="0">
              <a:spcBef>
                <a:spcPct val="20000"/>
              </a:spcBef>
              <a:buClr>
                <a:schemeClr val="tx2"/>
              </a:buClr>
              <a:buSzPct val="65000"/>
              <a:buFont typeface="Wingdings" charset="2"/>
              <a:buChar char="n"/>
              <a:defRPr sz="2400">
                <a:solidFill>
                  <a:schemeClr val="tx1"/>
                </a:solidFill>
                <a:latin typeface="Times New Roman" charset="0"/>
                <a:ea typeface="宋体" charset="0"/>
              </a:defRPr>
            </a:lvl3pPr>
            <a:lvl4pPr marL="1600200" indent="-228600" eaLnBrk="0" hangingPunct="0">
              <a:spcBef>
                <a:spcPct val="20000"/>
              </a:spcBef>
              <a:buClr>
                <a:schemeClr val="tx2"/>
              </a:buClr>
              <a:buSzPct val="65000"/>
              <a:buFont typeface="Wingdings" charset="2"/>
              <a:buChar char="p"/>
              <a:defRPr sz="2000">
                <a:solidFill>
                  <a:schemeClr val="tx1"/>
                </a:solidFill>
                <a:latin typeface="Times New Roman" charset="0"/>
                <a:ea typeface="宋体" charset="0"/>
              </a:defRPr>
            </a:lvl4pPr>
            <a:lvl5pPr marL="2057400" indent="-228600" eaLnBrk="0" hangingPunct="0">
              <a:spcBef>
                <a:spcPct val="20000"/>
              </a:spcBef>
              <a:buClr>
                <a:schemeClr val="tx2"/>
              </a:buClr>
              <a:buSzPct val="65000"/>
              <a:buFont typeface="Wingdings" charset="2"/>
              <a:buChar char="n"/>
              <a:defRPr sz="2000">
                <a:solidFill>
                  <a:schemeClr val="tx1"/>
                </a:solidFill>
                <a:latin typeface="Times New Roman" charset="0"/>
                <a:ea typeface="宋体" charset="0"/>
              </a:defRPr>
            </a:lvl5pPr>
            <a:lvl6pPr marL="25146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6pPr>
            <a:lvl7pPr marL="29718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7pPr>
            <a:lvl8pPr marL="34290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8pPr>
            <a:lvl9pPr marL="38862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9pPr>
          </a:lstStyle>
          <a:p>
            <a:pPr>
              <a:spcBef>
                <a:spcPct val="50000"/>
              </a:spcBef>
              <a:buClrTx/>
              <a:buSzTx/>
              <a:buFont typeface="Arial" charset="0"/>
              <a:buNone/>
            </a:pPr>
            <a:r>
              <a:rPr lang="zh-CN" altLang="en-US" sz="2800" b="1">
                <a:ea typeface="方正水柱简体" charset="0"/>
              </a:rPr>
              <a:t>辛亥革命</a:t>
            </a:r>
            <a:endParaRPr lang="zh-CN" altLang="en-US" sz="1800">
              <a:latin typeface="Arial" charset="0"/>
            </a:endParaRPr>
          </a:p>
        </p:txBody>
      </p:sp>
      <p:sp>
        <p:nvSpPr>
          <p:cNvPr id="8" name="Text Box 8"/>
          <p:cNvSpPr txBox="1">
            <a:spLocks noChangeArrowheads="1"/>
          </p:cNvSpPr>
          <p:nvPr/>
        </p:nvSpPr>
        <p:spPr bwMode="auto">
          <a:xfrm>
            <a:off x="3035362" y="861993"/>
            <a:ext cx="17160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charset="2"/>
              <a:buChar char="n"/>
              <a:defRPr sz="3200">
                <a:solidFill>
                  <a:schemeClr val="tx1"/>
                </a:solidFill>
                <a:latin typeface="Times New Roman" charset="0"/>
                <a:ea typeface="宋体" charset="0"/>
              </a:defRPr>
            </a:lvl1pPr>
            <a:lvl2pPr marL="742950" indent="-285750" eaLnBrk="0" hangingPunct="0">
              <a:spcBef>
                <a:spcPct val="20000"/>
              </a:spcBef>
              <a:buClr>
                <a:schemeClr val="tx2"/>
              </a:buClr>
              <a:buSzPct val="65000"/>
              <a:buFont typeface="Wingdings" charset="2"/>
              <a:buChar char="p"/>
              <a:defRPr sz="2800">
                <a:solidFill>
                  <a:schemeClr val="tx1"/>
                </a:solidFill>
                <a:latin typeface="Times New Roman" charset="0"/>
                <a:ea typeface="宋体" charset="0"/>
              </a:defRPr>
            </a:lvl2pPr>
            <a:lvl3pPr marL="1143000" indent="-228600" eaLnBrk="0" hangingPunct="0">
              <a:spcBef>
                <a:spcPct val="20000"/>
              </a:spcBef>
              <a:buClr>
                <a:schemeClr val="tx2"/>
              </a:buClr>
              <a:buSzPct val="65000"/>
              <a:buFont typeface="Wingdings" charset="2"/>
              <a:buChar char="n"/>
              <a:defRPr sz="2400">
                <a:solidFill>
                  <a:schemeClr val="tx1"/>
                </a:solidFill>
                <a:latin typeface="Times New Roman" charset="0"/>
                <a:ea typeface="宋体" charset="0"/>
              </a:defRPr>
            </a:lvl3pPr>
            <a:lvl4pPr marL="1600200" indent="-228600" eaLnBrk="0" hangingPunct="0">
              <a:spcBef>
                <a:spcPct val="20000"/>
              </a:spcBef>
              <a:buClr>
                <a:schemeClr val="tx2"/>
              </a:buClr>
              <a:buSzPct val="65000"/>
              <a:buFont typeface="Wingdings" charset="2"/>
              <a:buChar char="p"/>
              <a:defRPr sz="2000">
                <a:solidFill>
                  <a:schemeClr val="tx1"/>
                </a:solidFill>
                <a:latin typeface="Times New Roman" charset="0"/>
                <a:ea typeface="宋体" charset="0"/>
              </a:defRPr>
            </a:lvl4pPr>
            <a:lvl5pPr marL="2057400" indent="-228600" eaLnBrk="0" hangingPunct="0">
              <a:spcBef>
                <a:spcPct val="20000"/>
              </a:spcBef>
              <a:buClr>
                <a:schemeClr val="tx2"/>
              </a:buClr>
              <a:buSzPct val="65000"/>
              <a:buFont typeface="Wingdings" charset="2"/>
              <a:buChar char="n"/>
              <a:defRPr sz="2000">
                <a:solidFill>
                  <a:schemeClr val="tx1"/>
                </a:solidFill>
                <a:latin typeface="Times New Roman" charset="0"/>
                <a:ea typeface="宋体" charset="0"/>
              </a:defRPr>
            </a:lvl5pPr>
            <a:lvl6pPr marL="25146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6pPr>
            <a:lvl7pPr marL="29718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7pPr>
            <a:lvl8pPr marL="34290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8pPr>
            <a:lvl9pPr marL="3886200" indent="-228600" eaLnBrk="0" fontAlgn="base" hangingPunct="0">
              <a:spcBef>
                <a:spcPct val="20000"/>
              </a:spcBef>
              <a:spcAft>
                <a:spcPct val="0"/>
              </a:spcAft>
              <a:buClr>
                <a:schemeClr val="tx2"/>
              </a:buClr>
              <a:buSzPct val="65000"/>
              <a:buFont typeface="Wingdings" charset="2"/>
              <a:buChar char="n"/>
              <a:defRPr sz="2000">
                <a:solidFill>
                  <a:schemeClr val="tx1"/>
                </a:solidFill>
                <a:latin typeface="Times New Roman" charset="0"/>
                <a:ea typeface="宋体" charset="0"/>
              </a:defRPr>
            </a:lvl9pPr>
          </a:lstStyle>
          <a:p>
            <a:pPr>
              <a:spcBef>
                <a:spcPct val="50000"/>
              </a:spcBef>
              <a:buClrTx/>
              <a:buSzTx/>
              <a:buFont typeface="Arial" charset="0"/>
              <a:buNone/>
            </a:pPr>
            <a:r>
              <a:rPr lang="zh-CN" altLang="en-US" sz="2800" b="1">
                <a:ea typeface="方正水柱简体" charset="0"/>
              </a:rPr>
              <a:t>十月革命</a:t>
            </a:r>
            <a:endParaRPr lang="zh-CN" altLang="en-US" sz="1800">
              <a:latin typeface="Arial" charset="0"/>
            </a:endParaRPr>
          </a:p>
        </p:txBody>
      </p:sp>
      <p:pic>
        <p:nvPicPr>
          <p:cNvPr id="9" name="图片 8" descr="u=1331125946,550986287&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083" y="801348"/>
            <a:ext cx="4004107" cy="27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u=2136083296,2399757533&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413" y="3683555"/>
            <a:ext cx="3652556" cy="248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descr="u=1154876728,3968144454&amp;fm=52&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5861" y="2969672"/>
            <a:ext cx="3692776" cy="171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Right)">
                                      <p:cBhvr>
                                        <p:cTn id="15" dur="500"/>
                                        <p:tgtEl>
                                          <p:spTgt spid="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0"/>
            <a:ext cx="5462649" cy="724395"/>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社会主义社会中</a:t>
            </a:r>
            <a:r>
              <a:rPr kumimoji="1" lang="zh-CN" altLang="en-US" sz="3200" b="1" smtClean="0">
                <a:latin typeface="Kaiti SC" charset="-122"/>
                <a:ea typeface="Kaiti SC" charset="-122"/>
                <a:cs typeface="Kaiti SC" charset="-122"/>
              </a:rPr>
              <a:t>的阶级斗争</a:t>
            </a:r>
            <a:endParaRPr kumimoji="1" lang="zh-CN" altLang="en-US" sz="3200" b="1" dirty="0">
              <a:latin typeface="Kaiti SC" charset="-122"/>
              <a:ea typeface="Kaiti SC" charset="-122"/>
              <a:cs typeface="Kaiti SC" charset="-122"/>
            </a:endParaRPr>
          </a:p>
        </p:txBody>
      </p:sp>
      <p:pic>
        <p:nvPicPr>
          <p:cNvPr id="4" name="图片 4" descr="u=2599159648,1663939827&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296" y="2306782"/>
            <a:ext cx="2971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u=1918899558,2462360870&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096" y="2306782"/>
            <a:ext cx="24955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descr="u=2733126426,3491043974&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496" y="2382982"/>
            <a:ext cx="2705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u=4179151104,1652822197&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696" y="4211782"/>
            <a:ext cx="2895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u=138628721,3162203467&amp;fm=23&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1896" y="3945082"/>
            <a:ext cx="2362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u=2530414686,2519840489&amp;fm=23&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2696" y="4364182"/>
            <a:ext cx="2800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u=723245059,3718729741&amp;fm=23&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496" y="4211782"/>
            <a:ext cx="33337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占位符 3"/>
          <p:cNvSpPr txBox="1">
            <a:spLocks/>
          </p:cNvSpPr>
          <p:nvPr/>
        </p:nvSpPr>
        <p:spPr>
          <a:xfrm>
            <a:off x="2175246" y="1011382"/>
            <a:ext cx="8007350" cy="1066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Heiti SC Light" charset="-122"/>
                <a:ea typeface="Heiti SC Light" charset="-122"/>
                <a:cs typeface="Heiti SC Light" charset="-122"/>
              </a:rPr>
              <a:t>1</a:t>
            </a:r>
            <a:r>
              <a:rPr lang="zh-CN" altLang="en-US" dirty="0" smtClean="0">
                <a:latin typeface="Heiti SC Light" charset="-122"/>
                <a:ea typeface="Heiti SC Light" charset="-122"/>
                <a:cs typeface="Heiti SC Light" charset="-122"/>
              </a:rPr>
              <a:t>、无产阶级与资产阶级的斗争：常态、扩大化（反右派）、假想（继续革命理论</a:t>
            </a:r>
            <a:r>
              <a:rPr lang="zh-CN" altLang="en-US" dirty="0" smtClean="0">
                <a:latin typeface="楷体_GB2312" charset="0"/>
                <a:ea typeface="楷体_GB2312" charset="0"/>
              </a:rPr>
              <a:t>）</a:t>
            </a:r>
          </a:p>
          <a:p>
            <a:endParaRPr lang="zh-CN" altLang="en-US" dirty="0">
              <a:effectLst>
                <a:outerShdw blurRad="38100" dist="38100" dir="2700000" algn="tl">
                  <a:srgbClr val="000000"/>
                </a:outerShdw>
              </a:effectLst>
            </a:endParaRPr>
          </a:p>
        </p:txBody>
      </p:sp>
    </p:spTree>
    <p:extLst>
      <p:ext uri="{BB962C8B-B14F-4D97-AF65-F5344CB8AC3E}">
        <p14:creationId xmlns:p14="http://schemas.microsoft.com/office/powerpoint/2010/main" val="4074871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3"/>
          <p:cNvSpPr>
            <a:spLocks noGrp="1"/>
          </p:cNvSpPr>
          <p:nvPr>
            <p:ph type="title" idx="4294967295"/>
          </p:nvPr>
        </p:nvSpPr>
        <p:spPr>
          <a:xfrm>
            <a:off x="2559050" y="1086095"/>
            <a:ext cx="6889750" cy="824303"/>
          </a:xfrm>
        </p:spPr>
        <p:txBody>
          <a:bodyPr>
            <a:normAutofit/>
          </a:bodyPr>
          <a:lstStyle/>
          <a:p>
            <a:pPr marL="228600" indent="-228600">
              <a:spcBef>
                <a:spcPts val="1000"/>
              </a:spcBef>
              <a:buFont typeface="Arial" panose="020B0604020202020204" pitchFamily="34" charset="0"/>
              <a:buChar char="•"/>
            </a:pPr>
            <a:r>
              <a:rPr lang="en-US" altLang="zh-CN" sz="2800" dirty="0">
                <a:latin typeface="Heiti SC Light" charset="-122"/>
                <a:ea typeface="Heiti SC Light" charset="-122"/>
                <a:cs typeface="Heiti SC Light" charset="-122"/>
              </a:rPr>
              <a:t>2</a:t>
            </a:r>
            <a:r>
              <a:rPr lang="zh-CN" altLang="en-US" sz="2800" dirty="0">
                <a:latin typeface="Heiti SC Light" charset="-122"/>
                <a:ea typeface="Heiti SC Light" charset="-122"/>
                <a:cs typeface="Heiti SC Light" charset="-122"/>
              </a:rPr>
              <a:t>、无产阶级与地主、富农阶级的斗争</a:t>
            </a:r>
          </a:p>
        </p:txBody>
      </p:sp>
      <p:pic>
        <p:nvPicPr>
          <p:cNvPr id="26627" name="内容占位符 5" descr="u=68134022,1166648853&amp;fm=52&amp;gp=0.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559050" y="2272102"/>
            <a:ext cx="4146550" cy="4128697"/>
          </a:xfrm>
        </p:spPr>
      </p:pic>
      <p:pic>
        <p:nvPicPr>
          <p:cNvPr id="26628" name="内容占位符 6" descr="u=572931659,1145661570&amp;fm=23&amp;gp=0.jpg"/>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705600" y="2272100"/>
            <a:ext cx="2743200" cy="1361747"/>
          </a:xfrm>
        </p:spPr>
      </p:pic>
      <p:pic>
        <p:nvPicPr>
          <p:cNvPr id="26629" name="图片 7" descr="u=834274420,265734551&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633849"/>
            <a:ext cx="2743200" cy="138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9" descr="u=3031146064,2905443693&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5213268"/>
            <a:ext cx="2711450" cy="11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五边形 6"/>
          <p:cNvSpPr/>
          <p:nvPr/>
        </p:nvSpPr>
        <p:spPr>
          <a:xfrm>
            <a:off x="0" y="0"/>
            <a:ext cx="5462649" cy="724395"/>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社会主义社会中</a:t>
            </a:r>
            <a:r>
              <a:rPr kumimoji="1" lang="zh-CN" altLang="en-US" sz="3200" b="1" smtClean="0">
                <a:latin typeface="Kaiti SC" charset="-122"/>
                <a:ea typeface="Kaiti SC" charset="-122"/>
                <a:cs typeface="Kaiti SC" charset="-122"/>
              </a:rPr>
              <a:t>的阶级斗争</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2511656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Rot="1" noChangeArrowheads="1"/>
          </p:cNvSpPr>
          <p:nvPr>
            <p:ph type="body" idx="4294967295"/>
          </p:nvPr>
        </p:nvSpPr>
        <p:spPr>
          <a:xfrm>
            <a:off x="451262" y="1097478"/>
            <a:ext cx="11542816" cy="1431967"/>
          </a:xfrm>
        </p:spPr>
        <p:txBody>
          <a:bodyPr>
            <a:normAutofit/>
          </a:bodyPr>
          <a:lstStyle/>
          <a:p>
            <a:pPr algn="just" eaLnBrk="1" hangingPunct="1"/>
            <a:r>
              <a:rPr lang="zh-CN" altLang="en-US" sz="2000" dirty="0" smtClean="0">
                <a:latin typeface="Heiti SC Light" charset="-122"/>
                <a:ea typeface="Heiti SC Light" charset="-122"/>
                <a:cs typeface="Heiti SC Light" charset="-122"/>
              </a:rPr>
              <a:t>阶级斗争</a:t>
            </a:r>
            <a:r>
              <a:rPr lang="zh-CN" altLang="en-US" sz="2000" dirty="0">
                <a:latin typeface="Heiti SC Light" charset="-122"/>
                <a:ea typeface="Heiti SC Light" charset="-122"/>
                <a:cs typeface="Heiti SC Light" charset="-122"/>
              </a:rPr>
              <a:t>的实质就是人群之间矛盾的现实表现，其最激烈的方式意味着不同阶级之间矛盾冲突最大化。矛盾不会消失，人群之间的斗争也不会消失，但斗争的方式千差万别。   </a:t>
            </a:r>
          </a:p>
          <a:p>
            <a:pPr algn="just" eaLnBrk="1" hangingPunct="1"/>
            <a:r>
              <a:rPr lang="zh-CN" altLang="en-US" sz="2000" dirty="0">
                <a:latin typeface="Heiti SC Light" charset="-122"/>
                <a:ea typeface="Heiti SC Light" charset="-122"/>
                <a:cs typeface="Heiti SC Light" charset="-122"/>
              </a:rPr>
              <a:t>当阶级斗争已经不再是社会主要矛盾的时候，阶层成为另一种社会差别逐渐凸显出来，如新特阶层、高干子弟、富二代、弱势群体、房奴等。</a:t>
            </a:r>
          </a:p>
        </p:txBody>
      </p:sp>
      <p:sp>
        <p:nvSpPr>
          <p:cNvPr id="4" name="五边形 3"/>
          <p:cNvSpPr/>
          <p:nvPr/>
        </p:nvSpPr>
        <p:spPr>
          <a:xfrm>
            <a:off x="0" y="0"/>
            <a:ext cx="9357756" cy="736270"/>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阶层差别</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阶级斗争理论内在包含了阶层差别</a:t>
            </a:r>
            <a:endParaRPr kumimoji="1" lang="zh-CN" altLang="en-US" sz="3200" b="1" dirty="0">
              <a:latin typeface="Kaiti SC" charset="-122"/>
              <a:ea typeface="Kaiti SC" charset="-122"/>
              <a:cs typeface="Kaiti SC" charset="-122"/>
            </a:endParaRPr>
          </a:p>
        </p:txBody>
      </p:sp>
      <p:sp>
        <p:nvSpPr>
          <p:cNvPr id="10" name="矩形 9"/>
          <p:cNvSpPr>
            <a:spLocks noChangeArrowheads="1"/>
          </p:cNvSpPr>
          <p:nvPr/>
        </p:nvSpPr>
        <p:spPr bwMode="auto">
          <a:xfrm>
            <a:off x="0" y="2529445"/>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1" name="矩形 10"/>
          <p:cNvSpPr/>
          <p:nvPr/>
        </p:nvSpPr>
        <p:spPr>
          <a:xfrm>
            <a:off x="4441371" y="3953619"/>
            <a:ext cx="2350280" cy="707886"/>
          </a:xfrm>
          <a:prstGeom prst="rect">
            <a:avLst/>
          </a:prstGeom>
          <a:noFill/>
        </p:spPr>
        <p:txBody>
          <a:bodyPr wrap="square" lIns="91440" tIns="45720" rIns="91440" bIns="45720">
            <a:spAutoFit/>
          </a:bodyPr>
          <a:lstStyle/>
          <a:p>
            <a:pPr algn="ctr"/>
            <a:r>
              <a:rPr kumimoji="1" lang="zh-CN" alt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rPr>
              <a:t>版本一</a:t>
            </a:r>
            <a:endParaRPr lang="zh-CN" alt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endParaRPr>
          </a:p>
        </p:txBody>
      </p:sp>
      <p:sp>
        <p:nvSpPr>
          <p:cNvPr id="14" name="内容占位符 2"/>
          <p:cNvSpPr txBox="1">
            <a:spLocks/>
          </p:cNvSpPr>
          <p:nvPr/>
        </p:nvSpPr>
        <p:spPr>
          <a:xfrm>
            <a:off x="1076346" y="3330920"/>
            <a:ext cx="3927475" cy="2643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Heiti SC Light" charset="-122"/>
                <a:ea typeface="Heiti SC Light" charset="-122"/>
                <a:cs typeface="Heiti SC Light" charset="-122"/>
              </a:rPr>
              <a:t>国家与社会管理阶层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经理阶层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私营企业主阶层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专业技术人员阶层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办事人员阶层、</a:t>
            </a:r>
          </a:p>
          <a:p>
            <a:endParaRPr lang="zh-CN" altLang="en-US" dirty="0">
              <a:effectLst>
                <a:outerShdw blurRad="38100" dist="38100" dir="2700000" algn="tl">
                  <a:srgbClr val="000000"/>
                </a:outerShdw>
              </a:effectLst>
            </a:endParaRPr>
          </a:p>
        </p:txBody>
      </p:sp>
      <p:sp>
        <p:nvSpPr>
          <p:cNvPr id="15" name="内容占位符 3"/>
          <p:cNvSpPr txBox="1">
            <a:spLocks/>
          </p:cNvSpPr>
          <p:nvPr/>
        </p:nvSpPr>
        <p:spPr>
          <a:xfrm>
            <a:off x="6807386" y="3324874"/>
            <a:ext cx="5100739" cy="2643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Heiti SC Light" charset="-122"/>
                <a:ea typeface="Heiti SC Light" charset="-122"/>
                <a:cs typeface="Heiti SC Light" charset="-122"/>
              </a:rPr>
              <a:t>个体工商户阶层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商业服务人员阶层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产业工人阶层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农业劳动者阶层</a:t>
            </a:r>
            <a:endParaRPr lang="en-US" altLang="zh-CN" dirty="0" smtClean="0">
              <a:latin typeface="Heiti SC Light" charset="-122"/>
              <a:ea typeface="Heiti SC Light" charset="-122"/>
              <a:cs typeface="Heiti SC Light" charset="-122"/>
            </a:endParaRPr>
          </a:p>
          <a:p>
            <a:r>
              <a:rPr lang="zh-CN" altLang="en-US" dirty="0" smtClean="0">
                <a:latin typeface="Heiti SC Light" charset="-122"/>
                <a:ea typeface="Heiti SC Light" charset="-122"/>
                <a:cs typeface="Heiti SC Light" charset="-122"/>
              </a:rPr>
              <a:t>城市无业、失业和半失业阶层</a:t>
            </a:r>
            <a:endParaRPr lang="zh-CN" altLang="en-US" dirty="0">
              <a:effectLst>
                <a:outerShdw blurRad="38100" dist="38100" dir="2700000" algn="tl">
                  <a:srgbClr val="000000"/>
                </a:outerShdw>
              </a:effectLst>
              <a:latin typeface="Heiti SC Light" charset="-122"/>
              <a:ea typeface="Heiti SC Light" charset="-122"/>
              <a:cs typeface="Heiti SC Light" charset="-122"/>
            </a:endParaRPr>
          </a:p>
        </p:txBody>
      </p:sp>
    </p:spTree>
    <p:extLst>
      <p:ext uri="{BB962C8B-B14F-4D97-AF65-F5344CB8AC3E}">
        <p14:creationId xmlns:p14="http://schemas.microsoft.com/office/powerpoint/2010/main" val="190779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sp>
        <p:nvSpPr>
          <p:cNvPr id="7" name="矩形 6"/>
          <p:cNvSpPr/>
          <p:nvPr/>
        </p:nvSpPr>
        <p:spPr>
          <a:xfrm>
            <a:off x="899087" y="2354779"/>
            <a:ext cx="5062847" cy="1446550"/>
          </a:xfrm>
          <a:prstGeom prst="rect">
            <a:avLst/>
          </a:prstGeom>
        </p:spPr>
        <p:txBody>
          <a:bodyPr wrap="square">
            <a:spAutoFit/>
          </a:bodyPr>
          <a:lstStyle/>
          <a:p>
            <a:pPr algn="just"/>
            <a:r>
              <a:rPr lang="zh-CN" altLang="en-US" sz="3200" b="1" dirty="0" smtClean="0">
                <a:latin typeface="Kaiti SC" charset="-122"/>
                <a:ea typeface="Kaiti SC" charset="-122"/>
                <a:cs typeface="Kaiti SC" charset="-122"/>
              </a:rPr>
              <a:t>人口因素</a:t>
            </a:r>
            <a:r>
              <a:rPr lang="zh-CN" altLang="en-US" sz="2800" dirty="0" smtClean="0">
                <a:latin typeface="Kaiti SC" charset="-122"/>
                <a:ea typeface="Kaiti SC" charset="-122"/>
                <a:cs typeface="Kaiti SC" charset="-122"/>
              </a:rPr>
              <a:t>是社会物质生活条件之一,它在社会发展中占有重要的地位。</a:t>
            </a:r>
            <a:endParaRPr lang="zh-CN" altLang="en-US" sz="2400" dirty="0" smtClean="0">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17" name="11 Rectángulo"/>
          <p:cNvSpPr/>
          <p:nvPr/>
        </p:nvSpPr>
        <p:spPr>
          <a:xfrm>
            <a:off x="3065690" y="1463154"/>
            <a:ext cx="2047466" cy="574585"/>
          </a:xfrm>
          <a:prstGeom prst="parallelogram">
            <a:avLst/>
          </a:prstGeom>
          <a:solidFill>
            <a:srgbClr val="7E487F"/>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zh-CN" sz="2800" b="1" smtClean="0">
                <a:solidFill>
                  <a:schemeClr val="bg1"/>
                </a:solidFill>
                <a:latin typeface="Kaiti SC" charset="-122"/>
                <a:ea typeface="Kaiti SC" charset="-122"/>
                <a:cs typeface="Kaiti SC" charset="-122"/>
              </a:rPr>
              <a:t>2</a:t>
            </a:r>
            <a:endParaRPr lang="es-ES" sz="2800" b="1" dirty="0">
              <a:solidFill>
                <a:schemeClr val="bg1"/>
              </a:solidFill>
              <a:latin typeface="Kaiti SC" charset="-122"/>
              <a:ea typeface="Kaiti SC" charset="-122"/>
              <a:cs typeface="Kaiti SC" charset="-122"/>
            </a:endParaRPr>
          </a:p>
        </p:txBody>
      </p:sp>
      <p:cxnSp>
        <p:nvCxnSpPr>
          <p:cNvPr id="22" name="直线连接符 21"/>
          <p:cNvCxnSpPr/>
          <p:nvPr/>
        </p:nvCxnSpPr>
        <p:spPr>
          <a:xfrm flipV="1">
            <a:off x="899087" y="2037739"/>
            <a:ext cx="10466392" cy="3351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605328" y="1365725"/>
            <a:ext cx="2441694" cy="769441"/>
          </a:xfrm>
          <a:prstGeom prst="rect">
            <a:avLst/>
          </a:prstGeom>
          <a:noFill/>
        </p:spPr>
        <p:txBody>
          <a:bodyPr wrap="none" lIns="91440" tIns="45720" rIns="91440" bIns="45720">
            <a:spAutoFit/>
          </a:bodyPr>
          <a:lstStyle/>
          <a:p>
            <a:pPr algn="ctr"/>
            <a:r>
              <a:rPr lang="zh-CN" altLang="en-US" sz="4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rPr>
              <a:t>人口因素</a:t>
            </a:r>
            <a:endPar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71" y="207634"/>
            <a:ext cx="11280223" cy="1550790"/>
          </a:xfrm>
          <a:prstGeom prst="rect">
            <a:avLst/>
          </a:prstGeom>
          <a:effectLst>
            <a:softEdge rad="6223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458" y="2232595"/>
            <a:ext cx="5870982" cy="3887967"/>
          </a:xfrm>
          <a:prstGeom prst="rect">
            <a:avLst/>
          </a:prstGeom>
          <a:effectLst>
            <a:softEdge rad="520700"/>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87" y="3390850"/>
            <a:ext cx="5261396" cy="3112408"/>
          </a:xfrm>
          <a:prstGeom prst="rect">
            <a:avLst/>
          </a:prstGeom>
          <a:effectLst>
            <a:softEdge rad="762000"/>
          </a:effectLst>
        </p:spPr>
      </p:pic>
    </p:spTree>
    <p:extLst>
      <p:ext uri="{BB962C8B-B14F-4D97-AF65-F5344CB8AC3E}">
        <p14:creationId xmlns:p14="http://schemas.microsoft.com/office/powerpoint/2010/main" val="13405261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9850127" y="1076697"/>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kumimoji="1" lang="zh-CN" altLang="en-US"/>
          </a:p>
        </p:txBody>
      </p:sp>
      <p:grpSp>
        <p:nvGrpSpPr>
          <p:cNvPr id="3" name="组合 14"/>
          <p:cNvGrpSpPr>
            <a:grpSpLocks/>
          </p:cNvGrpSpPr>
          <p:nvPr/>
        </p:nvGrpSpPr>
        <p:grpSpPr bwMode="auto">
          <a:xfrm>
            <a:off x="738204" y="1865471"/>
            <a:ext cx="576262" cy="576263"/>
            <a:chOff x="635906" y="1669368"/>
            <a:chExt cx="576064" cy="576064"/>
          </a:xfrm>
        </p:grpSpPr>
        <p:sp>
          <p:nvSpPr>
            <p:cNvPr id="4" name="椭圆 3"/>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矩形 5"/>
            <p:cNvSpPr>
              <a:spLocks noChangeArrowheads="1"/>
            </p:cNvSpPr>
            <p:nvPr/>
          </p:nvSpPr>
          <p:spPr bwMode="auto">
            <a:xfrm>
              <a:off x="694527" y="1772734"/>
              <a:ext cx="396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a:solidFill>
                    <a:srgbClr val="FFFFFF"/>
                  </a:solidFill>
                  <a:latin typeface="Impact" charset="0"/>
                  <a:ea typeface="Arial Unicode MS" charset="0"/>
                  <a:cs typeface="Arial Unicode MS" charset="0"/>
                </a:rPr>
                <a:t>01</a:t>
              </a:r>
              <a:endParaRPr lang="zh-CN" altLang="en-US">
                <a:solidFill>
                  <a:srgbClr val="FFFFFF"/>
                </a:solidFill>
                <a:latin typeface="Impact" charset="0"/>
                <a:ea typeface="Arial Unicode MS" charset="0"/>
                <a:cs typeface="Arial Unicode MS" charset="0"/>
              </a:endParaRPr>
            </a:p>
          </p:txBody>
        </p:sp>
      </p:grpSp>
      <p:cxnSp>
        <p:nvCxnSpPr>
          <p:cNvPr id="6" name="直接连接符 7"/>
          <p:cNvCxnSpPr/>
          <p:nvPr/>
        </p:nvCxnSpPr>
        <p:spPr>
          <a:xfrm>
            <a:off x="6054313" y="1968873"/>
            <a:ext cx="37728" cy="3707822"/>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grpSp>
        <p:nvGrpSpPr>
          <p:cNvPr id="7" name="组合 14"/>
          <p:cNvGrpSpPr>
            <a:grpSpLocks/>
          </p:cNvGrpSpPr>
          <p:nvPr/>
        </p:nvGrpSpPr>
        <p:grpSpPr bwMode="auto">
          <a:xfrm>
            <a:off x="778651" y="3996148"/>
            <a:ext cx="576263" cy="576263"/>
            <a:chOff x="635906" y="1669368"/>
            <a:chExt cx="576064" cy="576064"/>
          </a:xfrm>
        </p:grpSpPr>
        <p:sp>
          <p:nvSpPr>
            <p:cNvPr id="8" name="椭圆 7"/>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14"/>
            <p:cNvSpPr>
              <a:spLocks noChangeArrowheads="1"/>
            </p:cNvSpPr>
            <p:nvPr/>
          </p:nvSpPr>
          <p:spPr bwMode="auto">
            <a:xfrm>
              <a:off x="680901" y="177273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dirty="0">
                  <a:solidFill>
                    <a:srgbClr val="FFFFFF"/>
                  </a:solidFill>
                  <a:latin typeface="Impact" charset="0"/>
                  <a:ea typeface="Arial Unicode MS" charset="0"/>
                  <a:cs typeface="Arial Unicode MS" charset="0"/>
                </a:rPr>
                <a:t>02</a:t>
              </a:r>
              <a:endParaRPr lang="zh-CN" altLang="en-US" dirty="0">
                <a:solidFill>
                  <a:srgbClr val="FFFFFF"/>
                </a:solidFill>
                <a:latin typeface="Impact" charset="0"/>
                <a:ea typeface="Arial Unicode MS" charset="0"/>
                <a:cs typeface="Arial Unicode MS" charset="0"/>
              </a:endParaRPr>
            </a:p>
          </p:txBody>
        </p:sp>
      </p:grpSp>
      <p:grpSp>
        <p:nvGrpSpPr>
          <p:cNvPr id="10" name="组合 14"/>
          <p:cNvGrpSpPr>
            <a:grpSpLocks/>
          </p:cNvGrpSpPr>
          <p:nvPr/>
        </p:nvGrpSpPr>
        <p:grpSpPr bwMode="auto">
          <a:xfrm>
            <a:off x="6473743" y="1950326"/>
            <a:ext cx="576262" cy="576263"/>
            <a:chOff x="635906" y="1669368"/>
            <a:chExt cx="576064" cy="576064"/>
          </a:xfrm>
        </p:grpSpPr>
        <p:sp>
          <p:nvSpPr>
            <p:cNvPr id="11" name="椭圆 10"/>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矩形 18"/>
            <p:cNvSpPr>
              <a:spLocks noChangeArrowheads="1"/>
            </p:cNvSpPr>
            <p:nvPr/>
          </p:nvSpPr>
          <p:spPr bwMode="auto">
            <a:xfrm>
              <a:off x="677695" y="1772734"/>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a:solidFill>
                    <a:srgbClr val="FFFFFF"/>
                  </a:solidFill>
                  <a:latin typeface="Impact" charset="0"/>
                  <a:ea typeface="Arial Unicode MS" charset="0"/>
                  <a:cs typeface="Arial Unicode MS" charset="0"/>
                </a:rPr>
                <a:t>03</a:t>
              </a:r>
              <a:endParaRPr lang="zh-CN" altLang="en-US">
                <a:solidFill>
                  <a:srgbClr val="FFFFFF"/>
                </a:solidFill>
                <a:latin typeface="Impact" charset="0"/>
                <a:ea typeface="Arial Unicode MS" charset="0"/>
                <a:cs typeface="Arial Unicode MS" charset="0"/>
              </a:endParaRPr>
            </a:p>
          </p:txBody>
        </p:sp>
      </p:grpSp>
      <p:grpSp>
        <p:nvGrpSpPr>
          <p:cNvPr id="13" name="组合 14"/>
          <p:cNvGrpSpPr>
            <a:grpSpLocks/>
          </p:cNvGrpSpPr>
          <p:nvPr/>
        </p:nvGrpSpPr>
        <p:grpSpPr bwMode="auto">
          <a:xfrm>
            <a:off x="6442451" y="4099550"/>
            <a:ext cx="576263" cy="576263"/>
            <a:chOff x="635906" y="1669368"/>
            <a:chExt cx="576064" cy="576064"/>
          </a:xfrm>
        </p:grpSpPr>
        <p:sp>
          <p:nvSpPr>
            <p:cNvPr id="14" name="椭圆 13"/>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矩形 22"/>
            <p:cNvSpPr>
              <a:spLocks noChangeArrowheads="1"/>
            </p:cNvSpPr>
            <p:nvPr/>
          </p:nvSpPr>
          <p:spPr bwMode="auto">
            <a:xfrm>
              <a:off x="680901" y="177273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a:solidFill>
                    <a:srgbClr val="FFFFFF"/>
                  </a:solidFill>
                  <a:latin typeface="Impact" charset="0"/>
                  <a:ea typeface="Arial Unicode MS" charset="0"/>
                  <a:cs typeface="Arial Unicode MS" charset="0"/>
                </a:rPr>
                <a:t>04</a:t>
              </a:r>
              <a:endParaRPr lang="zh-CN" altLang="en-US">
                <a:solidFill>
                  <a:srgbClr val="FFFFFF"/>
                </a:solidFill>
                <a:latin typeface="Impact" charset="0"/>
                <a:ea typeface="Arial Unicode MS" charset="0"/>
                <a:cs typeface="Arial Unicode MS" charset="0"/>
              </a:endParaRPr>
            </a:p>
          </p:txBody>
        </p:sp>
      </p:grpSp>
      <p:sp>
        <p:nvSpPr>
          <p:cNvPr id="16" name="矩形 15"/>
          <p:cNvSpPr/>
          <p:nvPr/>
        </p:nvSpPr>
        <p:spPr>
          <a:xfrm>
            <a:off x="2102781" y="1157981"/>
            <a:ext cx="3057247" cy="523220"/>
          </a:xfrm>
          <a:prstGeom prst="rect">
            <a:avLst/>
          </a:prstGeom>
        </p:spPr>
        <p:txBody>
          <a:bodyPr wrap="none">
            <a:spAutoFit/>
          </a:bodyPr>
          <a:lstStyle/>
          <a:p>
            <a:r>
              <a:rPr lang="zh-CN" altLang="en-US" sz="2800" b="1" dirty="0" smtClean="0">
                <a:latin typeface="Kaiti SC" charset="-122"/>
                <a:ea typeface="Kaiti SC" charset="-122"/>
                <a:cs typeface="Kaiti SC" charset="-122"/>
              </a:rPr>
              <a:t>阶级</a:t>
            </a:r>
            <a:r>
              <a:rPr lang="zh-CN" altLang="en-US" sz="2800" b="1" dirty="0">
                <a:latin typeface="Kaiti SC" charset="-122"/>
                <a:ea typeface="Kaiti SC" charset="-122"/>
                <a:cs typeface="Kaiti SC" charset="-122"/>
              </a:rPr>
              <a:t>与阶层的区别</a:t>
            </a:r>
            <a:endParaRPr lang="zh-CN" altLang="zh-CN" sz="2800" b="1" dirty="0">
              <a:latin typeface="Kaiti SC" charset="-122"/>
              <a:ea typeface="Kaiti SC" charset="-122"/>
              <a:cs typeface="Kaiti SC" charset="-122"/>
            </a:endParaRPr>
          </a:p>
        </p:txBody>
      </p:sp>
      <p:grpSp>
        <p:nvGrpSpPr>
          <p:cNvPr id="17" name="组合 59"/>
          <p:cNvGrpSpPr/>
          <p:nvPr/>
        </p:nvGrpSpPr>
        <p:grpSpPr>
          <a:xfrm>
            <a:off x="1916057" y="2160288"/>
            <a:ext cx="3430696" cy="1626056"/>
            <a:chOff x="1264428" y="1152525"/>
            <a:chExt cx="6847285" cy="2795588"/>
          </a:xfrm>
        </p:grpSpPr>
        <p:sp>
          <p:nvSpPr>
            <p:cNvPr id="18" name="圆角矩形 1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9" name="圆角矩形 1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0" name="矩形 19"/>
          <p:cNvSpPr/>
          <p:nvPr/>
        </p:nvSpPr>
        <p:spPr>
          <a:xfrm>
            <a:off x="2024617" y="2520182"/>
            <a:ext cx="3003300" cy="707886"/>
          </a:xfrm>
          <a:prstGeom prst="rect">
            <a:avLst/>
          </a:prstGeom>
        </p:spPr>
        <p:txBody>
          <a:bodyPr wrap="square">
            <a:spAutoFit/>
          </a:bodyPr>
          <a:lstStyle/>
          <a:p>
            <a:pPr algn="just"/>
            <a:r>
              <a:rPr lang="zh-CN" altLang="en-US" sz="2000" b="1" dirty="0">
                <a:latin typeface="Kaiti SC" charset="-122"/>
                <a:ea typeface="Kaiti SC" charset="-122"/>
                <a:cs typeface="Kaiti SC" charset="-122"/>
              </a:rPr>
              <a:t>划分标准：生产关系与职业或</a:t>
            </a:r>
            <a:r>
              <a:rPr lang="zh-CN" altLang="en-US" sz="2000" b="1" dirty="0" smtClean="0">
                <a:latin typeface="Kaiti SC" charset="-122"/>
                <a:ea typeface="Kaiti SC" charset="-122"/>
                <a:cs typeface="Kaiti SC" charset="-122"/>
              </a:rPr>
              <a:t>财富；</a:t>
            </a:r>
            <a:endParaRPr lang="zh-CN" altLang="zh-CN" sz="2000" b="1" dirty="0">
              <a:latin typeface="Kaiti SC" charset="-122"/>
              <a:ea typeface="Kaiti SC" charset="-122"/>
              <a:cs typeface="Kaiti SC" charset="-122"/>
            </a:endParaRPr>
          </a:p>
        </p:txBody>
      </p:sp>
      <p:grpSp>
        <p:nvGrpSpPr>
          <p:cNvPr id="21" name="组合 59"/>
          <p:cNvGrpSpPr/>
          <p:nvPr/>
        </p:nvGrpSpPr>
        <p:grpSpPr>
          <a:xfrm>
            <a:off x="1916057" y="4213382"/>
            <a:ext cx="3430696" cy="1626056"/>
            <a:chOff x="1264428" y="1152525"/>
            <a:chExt cx="6847285" cy="2795588"/>
          </a:xfrm>
        </p:grpSpPr>
        <p:sp>
          <p:nvSpPr>
            <p:cNvPr id="22" name="圆角矩形 21"/>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3" name="圆角矩形 22"/>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grpSp>
        <p:nvGrpSpPr>
          <p:cNvPr id="24" name="组合 59"/>
          <p:cNvGrpSpPr/>
          <p:nvPr/>
        </p:nvGrpSpPr>
        <p:grpSpPr>
          <a:xfrm>
            <a:off x="7725703" y="4213382"/>
            <a:ext cx="3430696" cy="1626056"/>
            <a:chOff x="1264428" y="1152525"/>
            <a:chExt cx="6847285" cy="2795588"/>
          </a:xfrm>
        </p:grpSpPr>
        <p:sp>
          <p:nvSpPr>
            <p:cNvPr id="25" name="圆角矩形 2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6" name="圆角矩形 2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7" name="矩形 26"/>
          <p:cNvSpPr/>
          <p:nvPr/>
        </p:nvSpPr>
        <p:spPr>
          <a:xfrm>
            <a:off x="2190422" y="4572411"/>
            <a:ext cx="2881966" cy="707886"/>
          </a:xfrm>
          <a:prstGeom prst="rect">
            <a:avLst/>
          </a:prstGeom>
        </p:spPr>
        <p:txBody>
          <a:bodyPr wrap="square">
            <a:spAutoFit/>
          </a:bodyPr>
          <a:lstStyle/>
          <a:p>
            <a:pPr algn="just"/>
            <a:r>
              <a:rPr lang="zh-CN" altLang="en-US" sz="2000" b="1" dirty="0">
                <a:latin typeface="Kaiti SC" charset="-122"/>
                <a:ea typeface="Kaiti SC" charset="-122"/>
                <a:cs typeface="Kaiti SC" charset="-122"/>
              </a:rPr>
              <a:t>二者之间的关系：竞争</a:t>
            </a:r>
            <a:r>
              <a:rPr lang="zh-CN" altLang="en-US" sz="2000" b="1">
                <a:latin typeface="Kaiti SC" charset="-122"/>
                <a:ea typeface="Kaiti SC" charset="-122"/>
                <a:cs typeface="Kaiti SC" charset="-122"/>
              </a:rPr>
              <a:t>与</a:t>
            </a:r>
            <a:r>
              <a:rPr lang="zh-CN" altLang="en-US" sz="2000" b="1" smtClean="0">
                <a:latin typeface="Kaiti SC" charset="-122"/>
                <a:ea typeface="Kaiti SC" charset="-122"/>
                <a:cs typeface="Kaiti SC" charset="-122"/>
              </a:rPr>
              <a:t>合作；</a:t>
            </a:r>
            <a:endParaRPr lang="zh-CN" altLang="en-US" sz="2000" b="1" dirty="0">
              <a:latin typeface="Kaiti SC" charset="-122"/>
              <a:ea typeface="Kaiti SC" charset="-122"/>
              <a:cs typeface="Kaiti SC" charset="-122"/>
            </a:endParaRPr>
          </a:p>
        </p:txBody>
      </p:sp>
      <p:grpSp>
        <p:nvGrpSpPr>
          <p:cNvPr id="28" name="组合 59"/>
          <p:cNvGrpSpPr/>
          <p:nvPr/>
        </p:nvGrpSpPr>
        <p:grpSpPr>
          <a:xfrm>
            <a:off x="7620712" y="2139859"/>
            <a:ext cx="3430696" cy="1626056"/>
            <a:chOff x="1264428" y="1152525"/>
            <a:chExt cx="6847285" cy="2795588"/>
          </a:xfrm>
        </p:grpSpPr>
        <p:sp>
          <p:nvSpPr>
            <p:cNvPr id="29" name="圆角矩形 2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0" name="圆角矩形 2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1" name="矩形 30"/>
          <p:cNvSpPr/>
          <p:nvPr/>
        </p:nvSpPr>
        <p:spPr>
          <a:xfrm>
            <a:off x="7937276" y="2578515"/>
            <a:ext cx="3009141" cy="707886"/>
          </a:xfrm>
          <a:prstGeom prst="rect">
            <a:avLst/>
          </a:prstGeom>
        </p:spPr>
        <p:txBody>
          <a:bodyPr wrap="square">
            <a:spAutoFit/>
          </a:bodyPr>
          <a:lstStyle/>
          <a:p>
            <a:pPr algn="just"/>
            <a:r>
              <a:rPr lang="zh-CN" altLang="en-US" sz="2000" b="1" dirty="0">
                <a:latin typeface="Kaiti SC" charset="-122"/>
                <a:ea typeface="Kaiti SC" charset="-122"/>
                <a:cs typeface="Kaiti SC" charset="-122"/>
              </a:rPr>
              <a:t>主体意识：鲜明与</a:t>
            </a:r>
            <a:r>
              <a:rPr lang="zh-CN" altLang="en-US" sz="2000" b="1" dirty="0" smtClean="0">
                <a:latin typeface="Kaiti SC" charset="-122"/>
                <a:ea typeface="Kaiti SC" charset="-122"/>
                <a:cs typeface="Kaiti SC" charset="-122"/>
              </a:rPr>
              <a:t>若有若无；</a:t>
            </a:r>
            <a:endParaRPr lang="zh-CN" altLang="en-US" sz="2000" b="1" dirty="0">
              <a:latin typeface="Kaiti SC" charset="-122"/>
              <a:ea typeface="Kaiti SC" charset="-122"/>
              <a:cs typeface="Kaiti SC" charset="-122"/>
            </a:endParaRPr>
          </a:p>
        </p:txBody>
      </p:sp>
      <p:sp>
        <p:nvSpPr>
          <p:cNvPr id="32" name="矩形 31"/>
          <p:cNvSpPr/>
          <p:nvPr/>
        </p:nvSpPr>
        <p:spPr>
          <a:xfrm>
            <a:off x="8139925" y="4629088"/>
            <a:ext cx="2806492" cy="707886"/>
          </a:xfrm>
          <a:prstGeom prst="rect">
            <a:avLst/>
          </a:prstGeom>
        </p:spPr>
        <p:txBody>
          <a:bodyPr wrap="square">
            <a:spAutoFit/>
          </a:bodyPr>
          <a:lstStyle/>
          <a:p>
            <a:pPr algn="just"/>
            <a:r>
              <a:rPr lang="zh-CN" altLang="en-US" sz="2000" b="1" dirty="0">
                <a:latin typeface="Kaiti SC" charset="-122"/>
                <a:ea typeface="Kaiti SC" charset="-122"/>
                <a:cs typeface="Kaiti SC" charset="-122"/>
              </a:rPr>
              <a:t>发展趋势：相互转化的</a:t>
            </a:r>
            <a:r>
              <a:rPr lang="zh-CN" altLang="en-US" sz="2000" b="1" dirty="0" smtClean="0">
                <a:latin typeface="Kaiti SC" charset="-122"/>
                <a:ea typeface="Kaiti SC" charset="-122"/>
                <a:cs typeface="Kaiti SC" charset="-122"/>
              </a:rPr>
              <a:t>可能性；</a:t>
            </a:r>
            <a:endParaRPr lang="zh-CN" altLang="en-US" sz="2000" b="1" dirty="0">
              <a:latin typeface="Kaiti SC" charset="-122"/>
              <a:ea typeface="Kaiti SC" charset="-122"/>
              <a:cs typeface="Kaiti SC" charset="-122"/>
            </a:endParaRPr>
          </a:p>
        </p:txBody>
      </p:sp>
      <p:sp>
        <p:nvSpPr>
          <p:cNvPr id="33" name="五边形 32"/>
          <p:cNvSpPr/>
          <p:nvPr/>
        </p:nvSpPr>
        <p:spPr>
          <a:xfrm>
            <a:off x="0" y="0"/>
            <a:ext cx="9357756" cy="736270"/>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阶层差别</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阶级斗争理论内在包含了阶层差别</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4977213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9357756" cy="736270"/>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阶层差别</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阶级斗争理论内在包含了阶层差别</a:t>
            </a:r>
            <a:endParaRPr kumimoji="1" lang="zh-CN" altLang="en-US" sz="3200" b="1" dirty="0">
              <a:latin typeface="Kaiti SC" charset="-122"/>
              <a:ea typeface="Kaiti SC" charset="-122"/>
              <a:cs typeface="Kaiti SC" charset="-122"/>
            </a:endParaRPr>
          </a:p>
        </p:txBody>
      </p:sp>
      <p:sp>
        <p:nvSpPr>
          <p:cNvPr id="6" name="矩形 5"/>
          <p:cNvSpPr>
            <a:spLocks noChangeArrowheads="1"/>
          </p:cNvSpPr>
          <p:nvPr/>
        </p:nvSpPr>
        <p:spPr bwMode="auto">
          <a:xfrm>
            <a:off x="0" y="2605380"/>
            <a:ext cx="12194173" cy="160756"/>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2" name="矩形 1"/>
          <p:cNvSpPr/>
          <p:nvPr/>
        </p:nvSpPr>
        <p:spPr>
          <a:xfrm>
            <a:off x="471055" y="1072911"/>
            <a:ext cx="10739252" cy="1456809"/>
          </a:xfrm>
          <a:prstGeom prst="rect">
            <a:avLst/>
          </a:prstGeom>
        </p:spPr>
        <p:txBody>
          <a:bodyPr wrap="square">
            <a:spAutoFit/>
          </a:bodyPr>
          <a:lstStyle/>
          <a:p>
            <a:pPr marL="228600" indent="-228600" algn="just">
              <a:lnSpc>
                <a:spcPct val="90000"/>
              </a:lnSpc>
              <a:spcBef>
                <a:spcPts val="1000"/>
              </a:spcBef>
              <a:buFont typeface="Arial" panose="020B0604020202020204" pitchFamily="34" charset="0"/>
              <a:buChar char="•"/>
            </a:pPr>
            <a:r>
              <a:rPr lang="zh-CN" altLang="en-US" sz="2000" dirty="0">
                <a:latin typeface="Heiti SC Light" charset="-122"/>
                <a:ea typeface="Heiti SC Light" charset="-122"/>
                <a:cs typeface="Heiti SC Light" charset="-122"/>
              </a:rPr>
              <a:t>阶层差别与阶级斗争实质都是人群之间因为政治、经济、社会地位等因素不同而导致的矛盾。</a:t>
            </a:r>
          </a:p>
          <a:p>
            <a:pPr marL="228600" indent="-228600" algn="just">
              <a:lnSpc>
                <a:spcPct val="90000"/>
              </a:lnSpc>
              <a:spcBef>
                <a:spcPts val="1000"/>
              </a:spcBef>
              <a:buFont typeface="Arial" panose="020B0604020202020204" pitchFamily="34" charset="0"/>
              <a:buChar char="•"/>
            </a:pPr>
            <a:r>
              <a:rPr lang="zh-CN" altLang="en-US" sz="2000" dirty="0">
                <a:latin typeface="Heiti SC Light" charset="-122"/>
                <a:ea typeface="Heiti SC Light" charset="-122"/>
                <a:cs typeface="Heiti SC Light" charset="-122"/>
              </a:rPr>
              <a:t>阶级斗争与阶层差别具有明显的区别。</a:t>
            </a:r>
          </a:p>
          <a:p>
            <a:pPr marL="228600" indent="-228600" algn="just">
              <a:lnSpc>
                <a:spcPct val="90000"/>
              </a:lnSpc>
              <a:spcBef>
                <a:spcPts val="1000"/>
              </a:spcBef>
              <a:buFont typeface="Arial" panose="020B0604020202020204" pitchFamily="34" charset="0"/>
              <a:buChar char="•"/>
            </a:pPr>
            <a:r>
              <a:rPr lang="zh-CN" altLang="en-US" sz="2000" dirty="0">
                <a:latin typeface="Heiti SC Light" charset="-122"/>
                <a:ea typeface="Heiti SC Light" charset="-122"/>
                <a:cs typeface="Heiti SC Light" charset="-122"/>
              </a:rPr>
              <a:t>中国特色社会主义社会不再存在阶级斗争，但阶层差别依然存在，如不能有效协调与处理不同阶层之间的矛盾（如阶层固化），也会引发各种各样的冲突与矛盾。</a:t>
            </a:r>
          </a:p>
        </p:txBody>
      </p:sp>
      <p:sp>
        <p:nvSpPr>
          <p:cNvPr id="8" name="Rectangle 2"/>
          <p:cNvSpPr txBox="1">
            <a:spLocks noRot="1" noChangeArrowheads="1"/>
          </p:cNvSpPr>
          <p:nvPr/>
        </p:nvSpPr>
        <p:spPr>
          <a:xfrm>
            <a:off x="471055" y="2866361"/>
            <a:ext cx="7315200" cy="7169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dirty="0" smtClean="0">
                <a:effectLst>
                  <a:outerShdw blurRad="38100" dist="38100" dir="2700000" algn="tl">
                    <a:srgbClr val="000000"/>
                  </a:outerShdw>
                </a:effectLst>
                <a:latin typeface="楷体_GB2312" charset="0"/>
                <a:ea typeface="楷体_GB2312" charset="0"/>
              </a:rPr>
              <a:t>政协委员“女首富”张茵提案引发争议</a:t>
            </a:r>
            <a:endParaRPr lang="zh-CN" altLang="zh-CN" sz="3200" dirty="0">
              <a:effectLst>
                <a:outerShdw blurRad="38100" dist="38100" dir="2700000" algn="tl">
                  <a:srgbClr val="000000"/>
                </a:outerShdw>
              </a:effectLst>
              <a:latin typeface="楷体_GB2312" charset="0"/>
              <a:ea typeface="楷体_GB2312" charset="0"/>
            </a:endParaRPr>
          </a:p>
        </p:txBody>
      </p:sp>
      <p:sp>
        <p:nvSpPr>
          <p:cNvPr id="9" name="Rectangle 3"/>
          <p:cNvSpPr txBox="1">
            <a:spLocks noRot="1" noChangeArrowheads="1"/>
          </p:cNvSpPr>
          <p:nvPr/>
        </p:nvSpPr>
        <p:spPr>
          <a:xfrm>
            <a:off x="471055" y="3683559"/>
            <a:ext cx="7046026" cy="24916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000"/>
              </a:lnSpc>
              <a:spcBef>
                <a:spcPts val="0"/>
              </a:spcBef>
              <a:buFont typeface="Arial" panose="020B0604020202020204" pitchFamily="34" charset="0"/>
              <a:buNone/>
            </a:pPr>
            <a:r>
              <a:rPr lang="zh-CN" altLang="en-US" sz="2400" dirty="0" smtClean="0">
                <a:latin typeface="Heiti SC Light" charset="-122"/>
                <a:ea typeface="Heiti SC Light" charset="-122"/>
                <a:cs typeface="Heiti SC Light" charset="-122"/>
              </a:rPr>
              <a:t>张茵：“签订无限期合同不但对企业而言，非常难操作，而且对劳方也不是件好事。在市场经济时代，这种大锅饭的劳动条例是要不得的”，我将向全国政协建议取消“签订无限期合同”。</a:t>
            </a:r>
            <a:endParaRPr lang="en-US" altLang="zh-CN" sz="2400" dirty="0" smtClean="0">
              <a:latin typeface="Heiti SC Light" charset="-122"/>
              <a:ea typeface="Heiti SC Light" charset="-122"/>
              <a:cs typeface="Heiti SC Light" charset="-122"/>
            </a:endParaRPr>
          </a:p>
          <a:p>
            <a:pPr marL="0" indent="0" algn="just">
              <a:lnSpc>
                <a:spcPts val="3000"/>
              </a:lnSpc>
              <a:spcBef>
                <a:spcPts val="0"/>
              </a:spcBef>
              <a:buFont typeface="Arial" panose="020B0604020202020204" pitchFamily="34" charset="0"/>
              <a:buNone/>
            </a:pPr>
            <a:r>
              <a:rPr lang="zh-CN" altLang="en-US" sz="2400" dirty="0" smtClean="0">
                <a:latin typeface="Heiti SC Light" charset="-122"/>
                <a:ea typeface="Heiti SC Light" charset="-122"/>
                <a:cs typeface="Heiti SC Light" charset="-122"/>
              </a:rPr>
              <a:t>批评者认为：</a:t>
            </a:r>
            <a:endParaRPr lang="en-US" altLang="zh-CN" sz="2400" dirty="0" smtClean="0">
              <a:latin typeface="Heiti SC Light" charset="-122"/>
              <a:ea typeface="Heiti SC Light" charset="-122"/>
              <a:cs typeface="Heiti SC Light" charset="-122"/>
            </a:endParaRPr>
          </a:p>
          <a:p>
            <a:pPr marL="0" indent="0" algn="just">
              <a:lnSpc>
                <a:spcPts val="3000"/>
              </a:lnSpc>
              <a:spcBef>
                <a:spcPts val="0"/>
              </a:spcBef>
              <a:buFont typeface="Arial" panose="020B0604020202020204" pitchFamily="34" charset="0"/>
              <a:buNone/>
            </a:pPr>
            <a:r>
              <a:rPr lang="zh-CN" altLang="en-US" sz="2400" dirty="0" smtClean="0">
                <a:latin typeface="Heiti SC Light" charset="-122"/>
                <a:ea typeface="Heiti SC Light" charset="-122"/>
                <a:cs typeface="Heiti SC Light" charset="-122"/>
              </a:rPr>
              <a:t>代表自身利益、代表富人阶层、应该罢免其全国政协委员资格。</a:t>
            </a:r>
            <a:endParaRPr lang="zh-CN" altLang="en-US" sz="2400" dirty="0">
              <a:latin typeface="Heiti SC Light" charset="-122"/>
              <a:ea typeface="Heiti SC Light" charset="-122"/>
              <a:cs typeface="Heiti SC Light" charset="-122"/>
            </a:endParaRPr>
          </a:p>
        </p:txBody>
      </p:sp>
      <p:pic>
        <p:nvPicPr>
          <p:cNvPr id="10" name="内容占位符 4" descr="u=2968976034,3406313966&amp;fm=23&amp;gp=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786255" y="3087583"/>
            <a:ext cx="4207823" cy="2921331"/>
          </a:xfrm>
          <a:prstGeom prst="rect">
            <a:avLst/>
          </a:prstGeom>
        </p:spPr>
      </p:pic>
    </p:spTree>
    <p:extLst>
      <p:ext uri="{BB962C8B-B14F-4D97-AF65-F5344CB8AC3E}">
        <p14:creationId xmlns:p14="http://schemas.microsoft.com/office/powerpoint/2010/main" val="10366767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9"/>
          <p:cNvSpPr>
            <a:spLocks noChangeArrowheads="1"/>
          </p:cNvSpPr>
          <p:nvPr/>
        </p:nvSpPr>
        <p:spPr bwMode="auto">
          <a:xfrm>
            <a:off x="1376432" y="2980195"/>
            <a:ext cx="59199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r>
              <a:rPr lang="zh-CN" altLang="en-US" sz="8000" dirty="0" smtClean="0">
                <a:solidFill>
                  <a:srgbClr val="6A005F"/>
                </a:solidFill>
                <a:latin typeface="华康俪金黑W8(P)" charset="0"/>
                <a:ea typeface="华康俪金黑W8(P)" charset="0"/>
                <a:cs typeface="华康俪金黑W8(P)" charset="0"/>
              </a:rPr>
              <a:t>谢谢观看！</a:t>
            </a:r>
            <a:endParaRPr lang="zh-CN" altLang="en-US" sz="8000" dirty="0">
              <a:solidFill>
                <a:srgbClr val="6A005F"/>
              </a:solidFill>
              <a:latin typeface="华康俪金黑W8(P)" charset="0"/>
              <a:ea typeface="华康俪金黑W8(P)" charset="0"/>
              <a:cs typeface="华康俪金黑W8(P)" charset="0"/>
            </a:endParaRPr>
          </a:p>
        </p:txBody>
      </p:sp>
      <p:grpSp>
        <p:nvGrpSpPr>
          <p:cNvPr id="7" name="组合 23"/>
          <p:cNvGrpSpPr>
            <a:grpSpLocks/>
          </p:cNvGrpSpPr>
          <p:nvPr/>
        </p:nvGrpSpPr>
        <p:grpSpPr bwMode="auto">
          <a:xfrm>
            <a:off x="-138114" y="4672470"/>
            <a:ext cx="12476575" cy="2190294"/>
            <a:chOff x="-200025" y="5236596"/>
            <a:chExt cx="12534900" cy="1621404"/>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val="0"/>
                </a:ext>
              </a:extLst>
            </a:blip>
            <a:srcRect l="-1163" t="-5069" r="-973" b="28208"/>
            <a:stretch/>
          </p:blipFill>
          <p:spPr>
            <a:xfrm>
              <a:off x="-200025" y="5236596"/>
              <a:ext cx="12534900" cy="1621404"/>
            </a:xfrm>
            <a:custGeom>
              <a:avLst/>
              <a:gdLst>
                <a:gd name="connsiteX0" fmla="*/ 0 w 12534900"/>
                <a:gd name="connsiteY0" fmla="*/ 0 h 1621404"/>
                <a:gd name="connsiteX1" fmla="*/ 12534900 w 12534900"/>
                <a:gd name="connsiteY1" fmla="*/ 0 h 1621404"/>
                <a:gd name="connsiteX2" fmla="*/ 12534900 w 12534900"/>
                <a:gd name="connsiteY2" fmla="*/ 1621404 h 1621404"/>
                <a:gd name="connsiteX3" fmla="*/ 0 w 12534900"/>
                <a:gd name="connsiteY3" fmla="*/ 1621404 h 1621404"/>
              </a:gdLst>
              <a:ahLst/>
              <a:cxnLst>
                <a:cxn ang="0">
                  <a:pos x="connsiteX0" y="connsiteY0"/>
                </a:cxn>
                <a:cxn ang="0">
                  <a:pos x="connsiteX1" y="connsiteY1"/>
                </a:cxn>
                <a:cxn ang="0">
                  <a:pos x="connsiteX2" y="connsiteY2"/>
                </a:cxn>
                <a:cxn ang="0">
                  <a:pos x="connsiteX3" y="connsiteY3"/>
                </a:cxn>
              </a:cxnLst>
              <a:rect l="l" t="t" r="r" b="b"/>
              <a:pathLst>
                <a:path w="12534900" h="1621404">
                  <a:moveTo>
                    <a:pt x="0" y="0"/>
                  </a:moveTo>
                  <a:lnTo>
                    <a:pt x="12534900" y="0"/>
                  </a:lnTo>
                  <a:lnTo>
                    <a:pt x="12534900" y="1621404"/>
                  </a:lnTo>
                  <a:lnTo>
                    <a:pt x="0" y="1621404"/>
                  </a:lnTo>
                  <a:close/>
                </a:path>
              </a:pathLst>
            </a:custGeom>
          </p:spPr>
        </p:pic>
        <p:sp>
          <p:nvSpPr>
            <p:cNvPr id="9" name="矩形 8"/>
            <p:cNvSpPr/>
            <p:nvPr/>
          </p:nvSpPr>
          <p:spPr>
            <a:xfrm>
              <a:off x="5042604" y="5734570"/>
              <a:ext cx="101585"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5195978" y="5734570"/>
              <a:ext cx="99594"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5347361" y="5734570"/>
              <a:ext cx="101586"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5278438" y="0"/>
            <a:ext cx="6913562" cy="101441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44612" b="27318"/>
          <a:stretch/>
        </p:blipFill>
        <p:spPr>
          <a:xfrm>
            <a:off x="-9053" y="0"/>
            <a:ext cx="12201053" cy="3424750"/>
          </a:xfrm>
          <a:custGeom>
            <a:avLst/>
            <a:gdLst>
              <a:gd name="connsiteX0" fmla="*/ 857061 w 12192000"/>
              <a:gd name="connsiteY0" fmla="*/ 0 h 3422209"/>
              <a:gd name="connsiteX1" fmla="*/ 7429877 w 12192000"/>
              <a:gd name="connsiteY1" fmla="*/ 9053 h 3422209"/>
              <a:gd name="connsiteX2" fmla="*/ 12182946 w 12192000"/>
              <a:gd name="connsiteY2" fmla="*/ 126748 h 3422209"/>
              <a:gd name="connsiteX3" fmla="*/ 12192000 w 12192000"/>
              <a:gd name="connsiteY3" fmla="*/ 3422209 h 3422209"/>
              <a:gd name="connsiteX4" fmla="*/ 0 w 12192000"/>
              <a:gd name="connsiteY4" fmla="*/ 1622352 h 3422209"/>
              <a:gd name="connsiteX5" fmla="*/ 0 w 12192000"/>
              <a:gd name="connsiteY5" fmla="*/ 419602 h 342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2209">
                <a:moveTo>
                  <a:pt x="857061" y="0"/>
                </a:moveTo>
                <a:lnTo>
                  <a:pt x="7429877" y="9053"/>
                </a:lnTo>
                <a:lnTo>
                  <a:pt x="12182946" y="126748"/>
                </a:lnTo>
                <a:lnTo>
                  <a:pt x="12192000" y="3422209"/>
                </a:lnTo>
                <a:lnTo>
                  <a:pt x="0" y="1622352"/>
                </a:lnTo>
                <a:lnTo>
                  <a:pt x="0" y="419602"/>
                </a:lnTo>
                <a:close/>
              </a:path>
            </a:pathLst>
          </a:custGeom>
        </p:spPr>
      </p:pic>
      <p:sp>
        <p:nvSpPr>
          <p:cNvPr id="14" name="直角三角形 13"/>
          <p:cNvSpPr/>
          <p:nvPr/>
        </p:nvSpPr>
        <p:spPr>
          <a:xfrm flipV="1">
            <a:off x="0" y="0"/>
            <a:ext cx="3032125" cy="2706688"/>
          </a:xfrm>
          <a:prstGeom prst="rtTriangle">
            <a:avLst/>
          </a:prstGeom>
          <a:solidFill>
            <a:srgbClr val="6A005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连接符 17"/>
          <p:cNvCxnSpPr>
            <a:cxnSpLocks/>
          </p:cNvCxnSpPr>
          <p:nvPr/>
        </p:nvCxnSpPr>
        <p:spPr>
          <a:xfrm flipH="1">
            <a:off x="1046072" y="1992886"/>
            <a:ext cx="33511" cy="194133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flipV="1">
            <a:off x="626835" y="2818518"/>
            <a:ext cx="4705077" cy="4984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47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sp>
        <p:nvSpPr>
          <p:cNvPr id="7" name="矩形 6"/>
          <p:cNvSpPr/>
          <p:nvPr/>
        </p:nvSpPr>
        <p:spPr>
          <a:xfrm>
            <a:off x="884069" y="2051958"/>
            <a:ext cx="5038575" cy="1446550"/>
          </a:xfrm>
          <a:prstGeom prst="rect">
            <a:avLst/>
          </a:prstGeom>
        </p:spPr>
        <p:txBody>
          <a:bodyPr wrap="square">
            <a:spAutoFit/>
          </a:bodyPr>
          <a:lstStyle/>
          <a:p>
            <a:r>
              <a:rPr lang="zh-CN" altLang="en-US" sz="3200" b="1" dirty="0" smtClean="0">
                <a:latin typeface="Kaiti SC" charset="-122"/>
                <a:ea typeface="Kaiti SC" charset="-122"/>
                <a:cs typeface="Kaiti SC" charset="-122"/>
              </a:rPr>
              <a:t>物质生产方式：</a:t>
            </a:r>
            <a:r>
              <a:rPr lang="zh-CN" altLang="en-US" sz="2800" dirty="0" smtClean="0">
                <a:latin typeface="Kaiti SC" charset="-122"/>
                <a:ea typeface="Kaiti SC" charset="-122"/>
                <a:cs typeface="Kaiti SC" charset="-122"/>
              </a:rPr>
              <a:t>人们为获取物质生活资料而进行的生产活动的方式。</a:t>
            </a:r>
            <a:endParaRPr lang="zh-CN" altLang="en-US" sz="2800" dirty="0">
              <a:latin typeface="Kaiti SC" charset="-122"/>
              <a:ea typeface="Kaiti SC" charset="-122"/>
              <a:cs typeface="Kaiti SC" charset="-122"/>
            </a:endParaRPr>
          </a:p>
        </p:txBody>
      </p:sp>
      <p:sp>
        <p:nvSpPr>
          <p:cNvPr id="17" name="11 Rectángulo"/>
          <p:cNvSpPr/>
          <p:nvPr/>
        </p:nvSpPr>
        <p:spPr>
          <a:xfrm>
            <a:off x="3323804" y="967713"/>
            <a:ext cx="2047466" cy="574585"/>
          </a:xfrm>
          <a:prstGeom prst="parallelogram">
            <a:avLst/>
          </a:prstGeom>
          <a:solidFill>
            <a:srgbClr val="7E487F"/>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zh-CN" sz="2800" b="1" dirty="0" smtClean="0">
                <a:solidFill>
                  <a:schemeClr val="bg1"/>
                </a:solidFill>
                <a:latin typeface="Kaiti SC" charset="-122"/>
                <a:ea typeface="Kaiti SC" charset="-122"/>
                <a:cs typeface="Kaiti SC" charset="-122"/>
              </a:rPr>
              <a:t>3</a:t>
            </a:r>
            <a:endParaRPr lang="es-ES" sz="2800" b="1" dirty="0">
              <a:solidFill>
                <a:schemeClr val="bg1"/>
              </a:solidFill>
              <a:latin typeface="Kaiti SC" charset="-122"/>
              <a:ea typeface="Kaiti SC" charset="-122"/>
              <a:cs typeface="Kaiti SC" charset="-122"/>
            </a:endParaRPr>
          </a:p>
        </p:txBody>
      </p:sp>
      <p:cxnSp>
        <p:nvCxnSpPr>
          <p:cNvPr id="22" name="直线连接符 21"/>
          <p:cNvCxnSpPr/>
          <p:nvPr/>
        </p:nvCxnSpPr>
        <p:spPr>
          <a:xfrm flipV="1">
            <a:off x="884069" y="1734918"/>
            <a:ext cx="10466392" cy="3351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299187" y="870284"/>
            <a:ext cx="3570208" cy="769441"/>
          </a:xfrm>
          <a:prstGeom prst="rect">
            <a:avLst/>
          </a:prstGeom>
          <a:noFill/>
        </p:spPr>
        <p:txBody>
          <a:bodyPr wrap="none" lIns="91440" tIns="45720" rIns="91440" bIns="45720">
            <a:spAutoFit/>
          </a:bodyPr>
          <a:lstStyle/>
          <a:p>
            <a:pPr algn="ctr"/>
            <a:r>
              <a:rPr lang="zh-CN" altLang="en-US" sz="4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rPr>
              <a:t>物质生产方式</a:t>
            </a:r>
            <a:endPar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图片 9"/>
          <p:cNvPicPr>
            <a:picLocks noChangeAspect="1"/>
          </p:cNvPicPr>
          <p:nvPr/>
        </p:nvPicPr>
        <p:blipFill>
          <a:blip r:embed="rId2"/>
          <a:stretch>
            <a:fillRect/>
          </a:stretch>
        </p:blipFill>
        <p:spPr>
          <a:xfrm>
            <a:off x="5977357" y="1982404"/>
            <a:ext cx="5373104" cy="2278723"/>
          </a:xfrm>
          <a:prstGeom prst="rect">
            <a:avLst/>
          </a:prstGeom>
          <a:effectLst>
            <a:softEdge rad="0"/>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35" y="3817917"/>
            <a:ext cx="4007126" cy="2332333"/>
          </a:xfrm>
          <a:prstGeom prst="rect">
            <a:avLst/>
          </a:prstGeom>
          <a:effectLst>
            <a:softEdge rad="0"/>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90" y="3817917"/>
            <a:ext cx="6401045" cy="2328541"/>
          </a:xfrm>
          <a:prstGeom prst="rect">
            <a:avLst/>
          </a:prstGeom>
          <a:effectLst>
            <a:softEdge rad="0"/>
          </a:effectLst>
        </p:spPr>
      </p:pic>
    </p:spTree>
    <p:extLst>
      <p:ext uri="{BB962C8B-B14F-4D97-AF65-F5344CB8AC3E}">
        <p14:creationId xmlns:p14="http://schemas.microsoft.com/office/powerpoint/2010/main" val="888047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2390" y="1373547"/>
            <a:ext cx="9967831" cy="940070"/>
          </a:xfrm>
          <a:prstGeom prst="rect">
            <a:avLst/>
          </a:prstGeom>
          <a:noFill/>
          <a:ln w="76200">
            <a:solidFill>
              <a:srgbClr val="7E487F">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10" name="直线连接符 9"/>
          <p:cNvCxnSpPr/>
          <p:nvPr/>
        </p:nvCxnSpPr>
        <p:spPr>
          <a:xfrm flipV="1">
            <a:off x="776711" y="2602202"/>
            <a:ext cx="10569400" cy="47098"/>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215826" y="683286"/>
            <a:ext cx="1620957" cy="523220"/>
          </a:xfrm>
          <a:prstGeom prst="rect">
            <a:avLst/>
          </a:prstGeom>
        </p:spPr>
        <p:txBody>
          <a:bodyPr wrap="none">
            <a:spAutoFit/>
          </a:bodyPr>
          <a:lstStyle/>
          <a:p>
            <a:r>
              <a:rPr lang="zh-CN" altLang="en-US" sz="2800" b="1" dirty="0" smtClean="0">
                <a:latin typeface="Microsoft YaHei" charset="0"/>
                <a:ea typeface="Microsoft YaHei" charset="0"/>
                <a:cs typeface="Microsoft YaHei" charset="0"/>
              </a:rPr>
              <a:t>社会意识</a:t>
            </a:r>
            <a:endParaRPr lang="zh-CN" altLang="en-US" sz="2800" b="1" dirty="0">
              <a:latin typeface="Microsoft YaHei" charset="0"/>
              <a:ea typeface="Microsoft YaHei" charset="0"/>
              <a:cs typeface="Microsoft YaHei" charset="0"/>
            </a:endParaRPr>
          </a:p>
        </p:txBody>
      </p:sp>
      <p:sp>
        <p:nvSpPr>
          <p:cNvPr id="15" name="文本框 14"/>
          <p:cNvSpPr txBox="1"/>
          <p:nvPr/>
        </p:nvSpPr>
        <p:spPr>
          <a:xfrm>
            <a:off x="1230472" y="1373546"/>
            <a:ext cx="9591669" cy="1323439"/>
          </a:xfrm>
          <a:prstGeom prst="rect">
            <a:avLst/>
          </a:prstGeom>
          <a:noFill/>
        </p:spPr>
        <p:txBody>
          <a:bodyPr wrap="square" rtlCol="0">
            <a:spAutoFit/>
          </a:bodyPr>
          <a:lstStyle/>
          <a:p>
            <a:r>
              <a:rPr lang="zh-CN" altLang="en-US" sz="3200" b="1" dirty="0" smtClean="0">
                <a:effectLst>
                  <a:outerShdw blurRad="38100" dist="19050" dir="2700000" algn="tl" rotWithShape="0">
                    <a:schemeClr val="dk1">
                      <a:alpha val="40000"/>
                    </a:schemeClr>
                  </a:outerShdw>
                </a:effectLst>
                <a:latin typeface="Kaiti SC" charset="-122"/>
                <a:ea typeface="Kaiti SC" charset="-122"/>
                <a:cs typeface="Kaiti SC" charset="-122"/>
              </a:rPr>
              <a:t>社会意识</a:t>
            </a:r>
            <a:r>
              <a:rPr lang="zh-CN" altLang="en-US" sz="2400" dirty="0" smtClean="0">
                <a:effectLst>
                  <a:outerShdw blurRad="38100" dist="19050" dir="2700000" algn="tl" rotWithShape="0">
                    <a:schemeClr val="dk1">
                      <a:alpha val="40000"/>
                    </a:schemeClr>
                  </a:outerShdw>
                </a:effectLst>
                <a:latin typeface="Kaiti SC" charset="-122"/>
                <a:ea typeface="Kaiti SC" charset="-122"/>
                <a:cs typeface="Kaiti SC" charset="-122"/>
              </a:rPr>
              <a:t>是社会生活的精神方面，是社会存在的反映。它划分为意识形态和非意识形态。</a:t>
            </a:r>
          </a:p>
          <a:p>
            <a:endParaRPr lang="zh-CN" altLang="en-US" sz="2400" dirty="0">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12" name="五边形 1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pic>
        <p:nvPicPr>
          <p:cNvPr id="11" name="图片 10"/>
          <p:cNvPicPr>
            <a:picLocks noChangeAspect="1"/>
          </p:cNvPicPr>
          <p:nvPr/>
        </p:nvPicPr>
        <p:blipFill>
          <a:blip r:embed="rId2"/>
          <a:stretch>
            <a:fillRect/>
          </a:stretch>
        </p:blipFill>
        <p:spPr>
          <a:xfrm>
            <a:off x="4809506" y="2985570"/>
            <a:ext cx="2503810" cy="3519805"/>
          </a:xfrm>
          <a:prstGeom prst="rect">
            <a:avLst/>
          </a:prstGeom>
        </p:spPr>
      </p:pic>
      <p:pic>
        <p:nvPicPr>
          <p:cNvPr id="14" name="图片 13"/>
          <p:cNvPicPr>
            <a:picLocks noChangeAspect="1"/>
          </p:cNvPicPr>
          <p:nvPr/>
        </p:nvPicPr>
        <p:blipFill>
          <a:blip r:embed="rId3"/>
          <a:stretch>
            <a:fillRect/>
          </a:stretch>
        </p:blipFill>
        <p:spPr>
          <a:xfrm>
            <a:off x="8087993" y="2985570"/>
            <a:ext cx="2933206" cy="3519805"/>
          </a:xfrm>
          <a:prstGeom prst="rect">
            <a:avLst/>
          </a:prstGeom>
        </p:spPr>
      </p:pic>
      <p:pic>
        <p:nvPicPr>
          <p:cNvPr id="16" name="图片 15"/>
          <p:cNvPicPr>
            <a:picLocks noChangeAspect="1"/>
          </p:cNvPicPr>
          <p:nvPr/>
        </p:nvPicPr>
        <p:blipFill>
          <a:blip r:embed="rId4"/>
          <a:stretch>
            <a:fillRect/>
          </a:stretch>
        </p:blipFill>
        <p:spPr>
          <a:xfrm>
            <a:off x="1053368" y="2985570"/>
            <a:ext cx="2933204" cy="3519805"/>
          </a:xfrm>
          <a:prstGeom prst="rect">
            <a:avLst/>
          </a:prstGeom>
        </p:spPr>
      </p:pic>
    </p:spTree>
    <p:extLst>
      <p:ext uri="{BB962C8B-B14F-4D97-AF65-F5344CB8AC3E}">
        <p14:creationId xmlns:p14="http://schemas.microsoft.com/office/powerpoint/2010/main" val="866148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5278437" y="1711764"/>
            <a:ext cx="6913563" cy="96445"/>
          </a:xfrm>
          <a:prstGeom prst="line">
            <a:avLst/>
          </a:prstGeom>
          <a:ln w="38100">
            <a:solidFill>
              <a:srgbClr val="262626"/>
            </a:solidFill>
          </a:ln>
        </p:spPr>
        <p:style>
          <a:lnRef idx="1">
            <a:schemeClr val="accent1"/>
          </a:lnRef>
          <a:fillRef idx="0">
            <a:schemeClr val="accent1"/>
          </a:fillRef>
          <a:effectRef idx="0">
            <a:schemeClr val="accent1"/>
          </a:effectRef>
          <a:fontRef idx="minor">
            <a:schemeClr val="tx1"/>
          </a:fontRef>
        </p:style>
      </p:cxnSp>
      <p:sp>
        <p:nvSpPr>
          <p:cNvPr id="18" name="等腰三角形 17"/>
          <p:cNvSpPr/>
          <p:nvPr/>
        </p:nvSpPr>
        <p:spPr>
          <a:xfrm rot="9175641">
            <a:off x="7813926" y="573494"/>
            <a:ext cx="287752" cy="395712"/>
          </a:xfrm>
          <a:prstGeom prst="triangle">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等腰三角形 18"/>
          <p:cNvSpPr/>
          <p:nvPr/>
        </p:nvSpPr>
        <p:spPr>
          <a:xfrm rot="13306889">
            <a:off x="9051959" y="654333"/>
            <a:ext cx="159033" cy="449897"/>
          </a:xfrm>
          <a:prstGeom prst="triangle">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390" name="矩形 20"/>
          <p:cNvSpPr>
            <a:spLocks noChangeArrowheads="1"/>
          </p:cNvSpPr>
          <p:nvPr/>
        </p:nvSpPr>
        <p:spPr bwMode="auto">
          <a:xfrm>
            <a:off x="5278437" y="1070278"/>
            <a:ext cx="59298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3200" dirty="0">
                <a:latin typeface="Heiti SC Light" charset="-122"/>
                <a:ea typeface="Heiti SC Light" charset="-122"/>
                <a:cs typeface="Heiti SC Light" charset="-122"/>
              </a:rPr>
              <a:t>社会存在和社会意识的辩证关系</a:t>
            </a:r>
          </a:p>
        </p:txBody>
      </p:sp>
      <p:sp>
        <p:nvSpPr>
          <p:cNvPr id="2" name="矩形 1"/>
          <p:cNvSpPr/>
          <p:nvPr/>
        </p:nvSpPr>
        <p:spPr>
          <a:xfrm>
            <a:off x="5074063" y="1998637"/>
            <a:ext cx="6774029" cy="1323439"/>
          </a:xfrm>
          <a:prstGeom prst="rect">
            <a:avLst/>
          </a:prstGeom>
        </p:spPr>
        <p:txBody>
          <a:bodyPr wrap="square">
            <a:spAutoFit/>
          </a:bodyPr>
          <a:lstStyle/>
          <a:p>
            <a:pPr marL="342900" indent="-342900">
              <a:buClr>
                <a:srgbClr val="7E487F"/>
              </a:buClr>
              <a:buFont typeface="ZapfDingbatsITC" charset="0"/>
              <a:buChar char="✤"/>
            </a:pPr>
            <a:r>
              <a:rPr lang="zh-CN" altLang="en-US" sz="2000" b="1" dirty="0">
                <a:latin typeface="Kaiti SC" charset="-122"/>
                <a:ea typeface="Kaiti SC" charset="-122"/>
                <a:cs typeface="Kaiti SC" charset="-122"/>
              </a:rPr>
              <a:t>社会存在决定社会意识，社会意识是社会存在的反映，并反作用于社会存在；</a:t>
            </a:r>
          </a:p>
          <a:p>
            <a:pPr marL="342900" indent="-342900">
              <a:buClr>
                <a:srgbClr val="7E487F"/>
              </a:buClr>
              <a:buFont typeface="ZapfDingbatsITC" charset="0"/>
              <a:buChar char="✤"/>
            </a:pPr>
            <a:r>
              <a:rPr lang="zh-CN" altLang="en-US" sz="2000" b="1" dirty="0" smtClean="0">
                <a:latin typeface="Kaiti SC" charset="-122"/>
                <a:ea typeface="Kaiti SC" charset="-122"/>
                <a:cs typeface="Kaiti SC" charset="-122"/>
              </a:rPr>
              <a:t>社会意识</a:t>
            </a:r>
            <a:r>
              <a:rPr lang="zh-CN" altLang="en-US" sz="2000" b="1" dirty="0">
                <a:latin typeface="Kaiti SC" charset="-122"/>
                <a:ea typeface="Kaiti SC" charset="-122"/>
                <a:cs typeface="Kaiti SC" charset="-122"/>
              </a:rPr>
              <a:t>对社会存在具有能动的反作用，社会意识具有相对的</a:t>
            </a:r>
            <a:r>
              <a:rPr lang="zh-CN" altLang="en-US" sz="2000" b="1" dirty="0" smtClean="0">
                <a:latin typeface="Kaiti SC" charset="-122"/>
                <a:ea typeface="Kaiti SC" charset="-122"/>
                <a:cs typeface="Kaiti SC" charset="-122"/>
              </a:rPr>
              <a:t>独立性。</a:t>
            </a:r>
            <a:endParaRPr lang="zh-CN" altLang="zh-CN" sz="2000" b="1" dirty="0">
              <a:latin typeface="Kaiti SC" charset="-122"/>
              <a:ea typeface="Kaiti SC" charset="-122"/>
              <a:cs typeface="Kaiti SC" charset="-122"/>
            </a:endParaRPr>
          </a:p>
        </p:txBody>
      </p:sp>
      <p:grpSp>
        <p:nvGrpSpPr>
          <p:cNvPr id="26" name="组合 59"/>
          <p:cNvGrpSpPr/>
          <p:nvPr/>
        </p:nvGrpSpPr>
        <p:grpSpPr>
          <a:xfrm>
            <a:off x="5981205" y="3875998"/>
            <a:ext cx="6210795" cy="2339254"/>
            <a:chOff x="1264428" y="1152525"/>
            <a:chExt cx="6847285" cy="2795588"/>
          </a:xfrm>
        </p:grpSpPr>
        <p:sp>
          <p:nvSpPr>
            <p:cNvPr id="27" name="圆角矩形 2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8" name="圆角矩形 2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5" name="五边形 14"/>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社会存在与社会意识</a:t>
            </a:r>
          </a:p>
        </p:txBody>
      </p:sp>
      <p:sp>
        <p:nvSpPr>
          <p:cNvPr id="3" name="矩形 2"/>
          <p:cNvSpPr/>
          <p:nvPr/>
        </p:nvSpPr>
        <p:spPr>
          <a:xfrm>
            <a:off x="7368346" y="3358649"/>
            <a:ext cx="3518912" cy="400110"/>
          </a:xfrm>
          <a:prstGeom prst="rect">
            <a:avLst/>
          </a:prstGeom>
        </p:spPr>
        <p:txBody>
          <a:bodyPr wrap="none">
            <a:spAutoFit/>
          </a:bodyPr>
          <a:lstStyle/>
          <a:p>
            <a:r>
              <a:rPr lang="zh-CN" altLang="en-US" sz="2000" dirty="0" smtClean="0">
                <a:solidFill>
                  <a:srgbClr val="5B1A56"/>
                </a:solidFill>
                <a:effectLst>
                  <a:outerShdw blurRad="38100" dist="19050" dir="2700000" algn="tl" rotWithShape="0">
                    <a:schemeClr val="dk1">
                      <a:alpha val="40000"/>
                    </a:schemeClr>
                  </a:outerShdw>
                </a:effectLst>
                <a:latin typeface="Microsoft YaHei" charset="0"/>
                <a:ea typeface="Microsoft YaHei" charset="0"/>
                <a:cs typeface="Microsoft YaHei" charset="0"/>
              </a:rPr>
              <a:t>社会意识的独立性的主要表现</a:t>
            </a:r>
            <a:endParaRPr lang="zh-CN" altLang="en-US" sz="2000" dirty="0">
              <a:solidFill>
                <a:srgbClr val="5B1A56"/>
              </a:solidFill>
              <a:latin typeface="Microsoft YaHei" charset="0"/>
              <a:ea typeface="Microsoft YaHei" charset="0"/>
              <a:cs typeface="Microsoft YaHei" charset="0"/>
            </a:endParaRPr>
          </a:p>
        </p:txBody>
      </p:sp>
      <p:sp>
        <p:nvSpPr>
          <p:cNvPr id="4" name="矩形 3"/>
          <p:cNvSpPr/>
          <p:nvPr/>
        </p:nvSpPr>
        <p:spPr>
          <a:xfrm>
            <a:off x="6451595" y="4135084"/>
            <a:ext cx="5352414" cy="1631216"/>
          </a:xfrm>
          <a:prstGeom prst="rect">
            <a:avLst/>
          </a:prstGeom>
        </p:spPr>
        <p:txBody>
          <a:bodyPr wrap="square">
            <a:spAutoFit/>
          </a:bodyPr>
          <a:lstStyle/>
          <a:p>
            <a:pPr marL="285750" indent="-285750">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latin typeface="Heiti SC Light" charset="-122"/>
                <a:ea typeface="Heiti SC Light" charset="-122"/>
                <a:cs typeface="Heiti SC Light" charset="-122"/>
              </a:rPr>
              <a:t>一社会意识和社会存在发展的不完全同步性和不平衡性。</a:t>
            </a:r>
          </a:p>
          <a:p>
            <a:pPr marL="285750" indent="-285750">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latin typeface="Heiti SC Light" charset="-122"/>
                <a:ea typeface="Heiti SC Light" charset="-122"/>
                <a:cs typeface="Heiti SC Light" charset="-122"/>
              </a:rPr>
              <a:t>二社会意识内部各种形式之间的相互影响及各自具有的历史继承性。</a:t>
            </a:r>
          </a:p>
          <a:p>
            <a:pPr marL="285750" indent="-285750">
              <a:buFont typeface="Wingdings" panose="05000000000000000000" charset="0"/>
              <a:buChar char="Ø"/>
            </a:pPr>
            <a:r>
              <a:rPr lang="zh-CN" altLang="en-US" sz="2000" dirty="0" smtClean="0">
                <a:effectLst>
                  <a:outerShdw blurRad="38100" dist="19050" dir="2700000" algn="tl" rotWithShape="0">
                    <a:schemeClr val="dk1">
                      <a:alpha val="40000"/>
                    </a:schemeClr>
                  </a:outerShdw>
                </a:effectLst>
                <a:latin typeface="Heiti SC Light" charset="-122"/>
                <a:ea typeface="Heiti SC Light" charset="-122"/>
                <a:cs typeface="Heiti SC Light" charset="-122"/>
              </a:rPr>
              <a:t>三社会意识对社会存在能动的反作用。</a:t>
            </a:r>
            <a:endParaRPr lang="zh-CN" altLang="en-US" sz="2000" dirty="0">
              <a:effectLst>
                <a:outerShdw blurRad="38100" dist="19050" dir="2700000" algn="tl" rotWithShape="0">
                  <a:schemeClr val="dk1">
                    <a:alpha val="40000"/>
                  </a:schemeClr>
                </a:outerShdw>
              </a:effectLst>
              <a:latin typeface="Heiti SC Light" charset="-122"/>
              <a:ea typeface="Heiti SC Light" charset="-122"/>
              <a:cs typeface="Heiti SC Light"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03" y="995082"/>
            <a:ext cx="5017352" cy="3597853"/>
          </a:xfrm>
          <a:prstGeom prst="rect">
            <a:avLst/>
          </a:prstGeom>
          <a:effectLst>
            <a:softEdge rad="711200"/>
          </a:effectLst>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33" y="3428022"/>
            <a:ext cx="5722591" cy="3319243"/>
          </a:xfrm>
          <a:prstGeom prst="rect">
            <a:avLst/>
          </a:prstGeom>
          <a:effectLst>
            <a:softEdge rad="685800"/>
          </a:effectLst>
        </p:spPr>
      </p:pic>
    </p:spTree>
    <p:extLst>
      <p:ext uri="{BB962C8B-B14F-4D97-AF65-F5344CB8AC3E}">
        <p14:creationId xmlns:p14="http://schemas.microsoft.com/office/powerpoint/2010/main" val="9891747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主题4" id="{FAC82616-71AD-AD47-AC75-20D10F33AEB3}" vid="{21C4180F-8DBA-934E-AE4E-2CA0B9AEF2D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主题4</Template>
  <TotalTime>1607</TotalTime>
  <Words>3774</Words>
  <Application>Microsoft Office PowerPoint</Application>
  <PresentationFormat>自定义</PresentationFormat>
  <Paragraphs>400</Paragraphs>
  <Slides>62</Slides>
  <Notes>3</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主题4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大锅饭不能调动农民的积极性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2、无产阶级与地主、富农阶级的斗争</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dell</cp:lastModifiedBy>
  <cp:revision>137</cp:revision>
  <dcterms:created xsi:type="dcterms:W3CDTF">2018-11-09T12:57:51Z</dcterms:created>
  <dcterms:modified xsi:type="dcterms:W3CDTF">2020-04-14T00:05:25Z</dcterms:modified>
</cp:coreProperties>
</file>